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heme/themeOverride4.xml" ContentType="application/vnd.openxmlformats-officedocument.themeOverr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0" r:id="rId1"/>
  </p:sldMasterIdLst>
  <p:sldIdLst>
    <p:sldId id="294" r:id="rId2"/>
    <p:sldId id="282" r:id="rId3"/>
    <p:sldId id="317" r:id="rId4"/>
    <p:sldId id="318" r:id="rId5"/>
    <p:sldId id="323" r:id="rId6"/>
    <p:sldId id="324" r:id="rId7"/>
    <p:sldId id="297" r:id="rId8"/>
    <p:sldId id="283" r:id="rId9"/>
    <p:sldId id="301" r:id="rId10"/>
    <p:sldId id="284" r:id="rId11"/>
    <p:sldId id="259" r:id="rId12"/>
    <p:sldId id="260" r:id="rId13"/>
    <p:sldId id="275" r:id="rId14"/>
    <p:sldId id="261" r:id="rId15"/>
    <p:sldId id="262" r:id="rId16"/>
    <p:sldId id="263" r:id="rId17"/>
    <p:sldId id="286" r:id="rId18"/>
    <p:sldId id="287" r:id="rId19"/>
    <p:sldId id="265" r:id="rId20"/>
    <p:sldId id="266" r:id="rId21"/>
    <p:sldId id="264" r:id="rId22"/>
    <p:sldId id="268" r:id="rId23"/>
    <p:sldId id="269" r:id="rId24"/>
    <p:sldId id="270" r:id="rId25"/>
    <p:sldId id="303" r:id="rId26"/>
    <p:sldId id="326" r:id="rId27"/>
    <p:sldId id="314" r:id="rId28"/>
    <p:sldId id="329" r:id="rId29"/>
    <p:sldId id="295" r:id="rId30"/>
    <p:sldId id="328" r:id="rId31"/>
    <p:sldId id="319" r:id="rId32"/>
    <p:sldId id="320" r:id="rId33"/>
    <p:sldId id="321" r:id="rId34"/>
    <p:sldId id="322" r:id="rId35"/>
    <p:sldId id="273" r:id="rId36"/>
    <p:sldId id="300" r:id="rId37"/>
    <p:sldId id="305" r:id="rId38"/>
    <p:sldId id="330" r:id="rId39"/>
    <p:sldId id="306" r:id="rId40"/>
    <p:sldId id="307" r:id="rId41"/>
    <p:sldId id="325" r:id="rId42"/>
    <p:sldId id="327" r:id="rId43"/>
    <p:sldId id="333" r:id="rId44"/>
    <p:sldId id="312" r:id="rId45"/>
    <p:sldId id="311" r:id="rId46"/>
    <p:sldId id="331" r:id="rId47"/>
    <p:sldId id="313" r:id="rId48"/>
    <p:sldId id="332" r:id="rId49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720" y="7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3016454961794369"/>
          <c:y val="3.651677591378738E-2"/>
          <c:w val="0.82497809070946115"/>
          <c:h val="0.7323895393904782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42</c:v>
                </c:pt>
                <c:pt idx="1">
                  <c:v>13</c:v>
                </c:pt>
                <c:pt idx="2">
                  <c:v>2</c:v>
                </c:pt>
                <c:pt idx="3">
                  <c:v>25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52</c:v>
                </c:pt>
                <c:pt idx="1">
                  <c:v>13</c:v>
                </c:pt>
                <c:pt idx="2">
                  <c:v>1</c:v>
                </c:pt>
                <c:pt idx="3">
                  <c:v>38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39</c:v>
                </c:pt>
                <c:pt idx="1">
                  <c:v>9</c:v>
                </c:pt>
                <c:pt idx="2">
                  <c:v>2</c:v>
                </c:pt>
                <c:pt idx="3">
                  <c:v>28</c:v>
                </c:pt>
              </c:numCache>
            </c:numRef>
          </c:val>
        </c:ser>
        <c:axId val="126010880"/>
        <c:axId val="120112256"/>
      </c:barChart>
      <c:catAx>
        <c:axId val="126010880"/>
        <c:scaling>
          <c:orientation val="minMax"/>
        </c:scaling>
        <c:axPos val="b"/>
        <c:numFmt formatCode="General" sourceLinked="1"/>
        <c:tickLblPos val="nextTo"/>
        <c:crossAx val="120112256"/>
        <c:crosses val="autoZero"/>
        <c:auto val="1"/>
        <c:lblAlgn val="ctr"/>
        <c:lblOffset val="100"/>
      </c:catAx>
      <c:valAx>
        <c:axId val="120112256"/>
        <c:scaling>
          <c:orientation val="minMax"/>
        </c:scaling>
        <c:axPos val="l"/>
        <c:majorGridlines/>
        <c:numFmt formatCode="General" sourceLinked="1"/>
        <c:tickLblPos val="nextTo"/>
        <c:crossAx val="126010880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7.2721821230679509E-2"/>
          <c:y val="0.15516872890888617"/>
          <c:w val="0.79579779090113734"/>
          <c:h val="0.7159389451318585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4</a:t>
                    </a:r>
                    <a:r>
                      <a:rPr lang="ru-RU"/>
                      <a:t>3</a:t>
                    </a:r>
                    <a:endParaRPr lang="en-US"/>
                  </a:p>
                </c:rich>
              </c:tx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44</c:v>
                </c:pt>
                <c:pt idx="1">
                  <c:v>15</c:v>
                </c:pt>
                <c:pt idx="2">
                  <c:v>6</c:v>
                </c:pt>
                <c:pt idx="3">
                  <c:v>23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/>
                      <a:t>37</a:t>
                    </a:r>
                    <a:endParaRPr lang="en-US"/>
                  </a:p>
                </c:rich>
              </c:tx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45</c:v>
                </c:pt>
                <c:pt idx="1">
                  <c:v>5</c:v>
                </c:pt>
                <c:pt idx="2">
                  <c:v>7</c:v>
                </c:pt>
                <c:pt idx="3">
                  <c:v>33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38</c:v>
                </c:pt>
                <c:pt idx="1">
                  <c:v>3</c:v>
                </c:pt>
                <c:pt idx="2">
                  <c:v>3</c:v>
                </c:pt>
                <c:pt idx="3">
                  <c:v>32</c:v>
                </c:pt>
              </c:numCache>
            </c:numRef>
          </c:val>
        </c:ser>
        <c:axId val="128153472"/>
        <c:axId val="128155008"/>
      </c:barChart>
      <c:catAx>
        <c:axId val="128153472"/>
        <c:scaling>
          <c:orientation val="minMax"/>
        </c:scaling>
        <c:axPos val="b"/>
        <c:numFmt formatCode="General" sourceLinked="1"/>
        <c:tickLblPos val="nextTo"/>
        <c:crossAx val="128155008"/>
        <c:crosses val="autoZero"/>
        <c:auto val="1"/>
        <c:lblAlgn val="ctr"/>
        <c:lblOffset val="100"/>
      </c:catAx>
      <c:valAx>
        <c:axId val="128155008"/>
        <c:scaling>
          <c:orientation val="minMax"/>
        </c:scaling>
        <c:axPos val="l"/>
        <c:majorGridlines/>
        <c:numFmt formatCode="General" sourceLinked="1"/>
        <c:tickLblPos val="nextTo"/>
        <c:crossAx val="128153472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1029093453533097"/>
          <c:y val="6.207320765234782E-2"/>
          <c:w val="0.79689222295887385"/>
          <c:h val="0.6322493628650015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19</c:v>
                </c:pt>
                <c:pt idx="1">
                  <c:v>4</c:v>
                </c:pt>
                <c:pt idx="2">
                  <c:v>14</c:v>
                </c:pt>
                <c:pt idx="3">
                  <c:v>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12</c:v>
                </c:pt>
                <c:pt idx="1">
                  <c:v>10</c:v>
                </c:pt>
                <c:pt idx="2">
                  <c:v>16</c:v>
                </c:pt>
                <c:pt idx="3">
                  <c:v>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13</c:v>
                </c:pt>
                <c:pt idx="1">
                  <c:v>6</c:v>
                </c:pt>
                <c:pt idx="2">
                  <c:v>13</c:v>
                </c:pt>
                <c:pt idx="3">
                  <c:v>6</c:v>
                </c:pt>
              </c:numCache>
            </c:numRef>
          </c:val>
        </c:ser>
        <c:axId val="130365312"/>
        <c:axId val="130366848"/>
      </c:barChart>
      <c:catAx>
        <c:axId val="130365312"/>
        <c:scaling>
          <c:orientation val="minMax"/>
        </c:scaling>
        <c:axPos val="b"/>
        <c:numFmt formatCode="General" sourceLinked="1"/>
        <c:tickLblPos val="nextTo"/>
        <c:crossAx val="130366848"/>
        <c:crosses val="autoZero"/>
        <c:auto val="1"/>
        <c:lblAlgn val="ctr"/>
        <c:lblOffset val="100"/>
      </c:catAx>
      <c:valAx>
        <c:axId val="130366848"/>
        <c:scaling>
          <c:orientation val="minMax"/>
        </c:scaling>
        <c:axPos val="l"/>
        <c:majorGridlines/>
        <c:numFmt formatCode="General" sourceLinked="1"/>
        <c:tickLblPos val="nextTo"/>
        <c:crossAx val="130365312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showVal val="1"/>
          </c:dLbls>
          <c:cat>
            <c:strRef>
              <c:f>Лист1!$A$2:$A$6</c:f>
              <c:strCache>
                <c:ptCount val="5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  <c:pt idx="4">
                  <c:v>Категория 5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33</c:v>
                </c:pt>
                <c:pt idx="1">
                  <c:v>4</c:v>
                </c:pt>
                <c:pt idx="2">
                  <c:v>4</c:v>
                </c:pt>
                <c:pt idx="3">
                  <c:v>2</c:v>
                </c:pt>
                <c:pt idx="4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dLbls>
            <c:showVal val="1"/>
          </c:dLbls>
          <c:cat>
            <c:strRef>
              <c:f>Лист1!$A$2:$A$6</c:f>
              <c:strCache>
                <c:ptCount val="5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  <c:pt idx="4">
                  <c:v>Категория 5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39</c:v>
                </c:pt>
                <c:pt idx="1">
                  <c:v>4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dLbls>
            <c:showVal val="1"/>
          </c:dLbls>
          <c:cat>
            <c:strRef>
              <c:f>Лист1!$A$2:$A$6</c:f>
              <c:strCache>
                <c:ptCount val="5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  <c:pt idx="4">
                  <c:v>Категория 5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33</c:v>
                </c:pt>
                <c:pt idx="1">
                  <c:v>1</c:v>
                </c:pt>
                <c:pt idx="2">
                  <c:v>4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axId val="129897600"/>
        <c:axId val="129899136"/>
      </c:barChart>
      <c:catAx>
        <c:axId val="129897600"/>
        <c:scaling>
          <c:orientation val="minMax"/>
        </c:scaling>
        <c:axPos val="b"/>
        <c:numFmt formatCode="General" sourceLinked="1"/>
        <c:tickLblPos val="nextTo"/>
        <c:crossAx val="129899136"/>
        <c:crosses val="autoZero"/>
        <c:auto val="1"/>
        <c:lblAlgn val="ctr"/>
        <c:lblOffset val="100"/>
      </c:catAx>
      <c:valAx>
        <c:axId val="129899136"/>
        <c:scaling>
          <c:orientation val="minMax"/>
        </c:scaling>
        <c:axPos val="l"/>
        <c:majorGridlines/>
        <c:numFmt formatCode="General" sourceLinked="1"/>
        <c:tickLblPos val="nextTo"/>
        <c:crossAx val="129897600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600" dirty="0" smtClean="0"/>
              <a:t>Доля внебюджетных средств составила 4,7 %</a:t>
            </a:r>
            <a:endParaRPr lang="ru-RU" sz="1600" dirty="0"/>
          </a:p>
        </c:rich>
      </c:tx>
      <c:layout>
        <c:manualLayout>
          <c:xMode val="edge"/>
          <c:yMode val="edge"/>
          <c:x val="1.2225571923270312E-3"/>
          <c:y val="0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8.4282074305040783E-2"/>
          <c:y val="0.28001486424880001"/>
          <c:w val="0.76381598032317533"/>
          <c:h val="0.6041197419842835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52"/>
          <c:dLbls>
            <c:dLbl>
              <c:idx val="0"/>
              <c:layout>
                <c:manualLayout>
                  <c:x val="0.18921202728886999"/>
                  <c:y val="-0.13652225634053725"/>
                </c:manualLayout>
              </c:layout>
              <c:tx>
                <c:rich>
                  <a:bodyPr/>
                  <a:lstStyle/>
                  <a:p>
                    <a:pPr>
                      <a:defRPr sz="1000"/>
                    </a:pPr>
                    <a:r>
                      <a:rPr lang="en-US" dirty="0" smtClean="0"/>
                      <a:t>8280216,6</a:t>
                    </a:r>
                    <a:r>
                      <a:rPr lang="ru-RU" dirty="0" smtClean="0"/>
                      <a:t> </a:t>
                    </a:r>
                    <a:r>
                      <a:rPr lang="ru-RU" dirty="0" err="1" smtClean="0"/>
                      <a:t>руб</a:t>
                    </a:r>
                    <a:endParaRPr lang="en-US" dirty="0"/>
                  </a:p>
                </c:rich>
              </c:tx>
              <c:spPr/>
              <c:showVal val="1"/>
            </c:dLbl>
            <c:dLbl>
              <c:idx val="1"/>
              <c:layout>
                <c:manualLayout>
                  <c:x val="-2.4198893024231873E-2"/>
                  <c:y val="0.17011072824305559"/>
                </c:manualLayout>
              </c:layout>
              <c:tx>
                <c:rich>
                  <a:bodyPr/>
                  <a:lstStyle/>
                  <a:p>
                    <a:pPr>
                      <a:defRPr sz="1000"/>
                    </a:pPr>
                    <a:r>
                      <a:rPr lang="en-US" sz="1000" dirty="0" smtClean="0"/>
                      <a:t>403620,27</a:t>
                    </a:r>
                    <a:r>
                      <a:rPr lang="ru-RU" sz="1000" dirty="0" smtClean="0"/>
                      <a:t> </a:t>
                    </a:r>
                    <a:r>
                      <a:rPr lang="ru-RU" sz="1000" dirty="0" err="1" smtClean="0"/>
                      <a:t>руб</a:t>
                    </a:r>
                    <a:endParaRPr lang="en-US" sz="1000" dirty="0"/>
                  </a:p>
                </c:rich>
              </c:tx>
              <c:spPr/>
              <c:showVal val="1"/>
            </c:dLbl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8280216.6000000006</c:v>
                </c:pt>
                <c:pt idx="1">
                  <c:v>403620.27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FBF8EEB8-B2ED-4322-BAED-BDD1760ECE62}" type="datetimeFigureOut">
              <a:rPr lang="ru-RU" smtClean="0"/>
              <a:pPr/>
              <a:t>12.02.2016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E3135E0C-A86F-4410-AB2D-23368D24907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F8EEB8-B2ED-4322-BAED-BDD1760ECE62}" type="datetimeFigureOut">
              <a:rPr lang="ru-RU" smtClean="0"/>
              <a:pPr/>
              <a:t>12.02.2016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135E0C-A86F-4410-AB2D-23368D24907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FBF8EEB8-B2ED-4322-BAED-BDD1760ECE62}" type="datetimeFigureOut">
              <a:rPr lang="ru-RU" smtClean="0"/>
              <a:pPr/>
              <a:t>12.02.2016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3135E0C-A86F-4410-AB2D-23368D24907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F8EEB8-B2ED-4322-BAED-BDD1760ECE62}" type="datetimeFigureOut">
              <a:rPr lang="ru-RU" smtClean="0"/>
              <a:pPr/>
              <a:t>12.02.2016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135E0C-A86F-4410-AB2D-23368D24907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BF8EEB8-B2ED-4322-BAED-BDD1760ECE62}" type="datetimeFigureOut">
              <a:rPr lang="ru-RU" smtClean="0"/>
              <a:pPr/>
              <a:t>12.02.2016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E3135E0C-A86F-4410-AB2D-23368D24907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F8EEB8-B2ED-4322-BAED-BDD1760ECE62}" type="datetimeFigureOut">
              <a:rPr lang="ru-RU" smtClean="0"/>
              <a:pPr/>
              <a:t>12.02.2016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135E0C-A86F-4410-AB2D-23368D24907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F8EEB8-B2ED-4322-BAED-BDD1760ECE62}" type="datetimeFigureOut">
              <a:rPr lang="ru-RU" smtClean="0"/>
              <a:pPr/>
              <a:t>12.02.2016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135E0C-A86F-4410-AB2D-23368D24907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F8EEB8-B2ED-4322-BAED-BDD1760ECE62}" type="datetimeFigureOut">
              <a:rPr lang="ru-RU" smtClean="0"/>
              <a:pPr/>
              <a:t>12.02.2016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135E0C-A86F-4410-AB2D-23368D24907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BF8EEB8-B2ED-4322-BAED-BDD1760ECE62}" type="datetimeFigureOut">
              <a:rPr lang="ru-RU" smtClean="0"/>
              <a:pPr/>
              <a:t>12.02.2016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135E0C-A86F-4410-AB2D-23368D24907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F8EEB8-B2ED-4322-BAED-BDD1760ECE62}" type="datetimeFigureOut">
              <a:rPr lang="ru-RU" smtClean="0"/>
              <a:pPr/>
              <a:t>12.02.2016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135E0C-A86F-4410-AB2D-23368D24907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F8EEB8-B2ED-4322-BAED-BDD1760ECE62}" type="datetimeFigureOut">
              <a:rPr lang="ru-RU" smtClean="0"/>
              <a:pPr/>
              <a:t>12.02.2016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135E0C-A86F-4410-AB2D-23368D24907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FBF8EEB8-B2ED-4322-BAED-BDD1760ECE62}" type="datetimeFigureOut">
              <a:rPr lang="ru-RU" smtClean="0"/>
              <a:pPr/>
              <a:t>12.02.2016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E3135E0C-A86F-4410-AB2D-23368D24907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garantf1://70452648.0/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7427168" cy="504799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АНАЛИЗ РАБОТЫ </a:t>
            </a:r>
            <a:br>
              <a:rPr lang="ru-RU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0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ГБУ «СОЦИАЛЬНО-РЕАБИЛИТАЦИОННЫЙ ЦЕНТР ДЛЯ НЕСОВЕРШЕННОЛЕТНИХ «НАДЕЖДА»</a:t>
            </a:r>
            <a:br>
              <a:rPr lang="ru-RU" sz="40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0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РАМЕШКОВСКОГО РАЙОНА </a:t>
            </a:r>
            <a:br>
              <a:rPr lang="ru-RU" sz="40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0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 2015 год</a:t>
            </a:r>
            <a:endParaRPr lang="ru-RU" sz="4000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242048" cy="146304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8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br>
              <a:rPr lang="ru-RU" sz="18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18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18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18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18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18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18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18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 2015  году в учреждении велась  работа 11 творческих лабораторий. На занятиях воспитанники проявляли интерес, активность, желание выполнять самостоятельно поделки, слушать музыку, петь.</a:t>
            </a:r>
            <a:br>
              <a:rPr lang="ru-RU" sz="18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18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Каждый воспитатель в течение года дал по два открытых занятия</a:t>
            </a:r>
            <a:endParaRPr lang="ru-RU" sz="1800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23529" y="1556792"/>
          <a:ext cx="7704856" cy="4536502"/>
        </p:xfrm>
        <a:graphic>
          <a:graphicData uri="http://schemas.openxmlformats.org/drawingml/2006/table">
            <a:tbl>
              <a:tblPr/>
              <a:tblGrid>
                <a:gridCol w="1220570"/>
                <a:gridCol w="1237501"/>
                <a:gridCol w="834978"/>
                <a:gridCol w="571051"/>
                <a:gridCol w="1247042"/>
                <a:gridCol w="1525714"/>
                <a:gridCol w="1068000"/>
              </a:tblGrid>
              <a:tr h="3836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Ф.И.О. воспитателя</a:t>
                      </a:r>
                      <a:endParaRPr lang="ru-RU" sz="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Направление социальной компетенции</a:t>
                      </a:r>
                      <a:endParaRPr lang="ru-RU" sz="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Тема занятия</a:t>
                      </a:r>
                      <a:endParaRPr lang="ru-RU" sz="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Дата </a:t>
                      </a:r>
                      <a:endParaRPr lang="ru-RU" sz="5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проведения</a:t>
                      </a:r>
                      <a:endParaRPr lang="ru-RU" sz="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Творческая лаборатория</a:t>
                      </a:r>
                      <a:endParaRPr lang="ru-RU" sz="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Тема занятия</a:t>
                      </a:r>
                      <a:endParaRPr lang="ru-RU" sz="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Дата проведения</a:t>
                      </a:r>
                      <a:endParaRPr lang="ru-RU" sz="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7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err="1">
                          <a:latin typeface="Times New Roman"/>
                          <a:ea typeface="Times New Roman"/>
                          <a:cs typeface="Times New Roman"/>
                        </a:rPr>
                        <a:t>Плевакина</a:t>
                      </a: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 Г.В.</a:t>
                      </a:r>
                      <a:endParaRPr lang="ru-RU" sz="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Валеологическое направление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« Что такое здоровье?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27.10.2015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«Рукодельница»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« Сердечки»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23.04.2015</a:t>
                      </a:r>
                      <a:endParaRPr lang="ru-RU" sz="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36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Попова О.В.</a:t>
                      </a:r>
                      <a:endParaRPr lang="ru-RU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Духовно-нравственное воспитание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« Творчество А.С.Пушкина – глазами детей»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19.11.2015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«Аппликация»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« Аквариумные рыбки»</a:t>
                      </a:r>
                      <a:endParaRPr lang="ru-RU" sz="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18.05.2015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36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Сорокина И.Н.</a:t>
                      </a:r>
                      <a:endParaRPr lang="ru-RU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Гражданско-патриотическое направление</a:t>
                      </a:r>
                      <a:endParaRPr lang="ru-RU" sz="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« Мои права и обязанности»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17.12.2015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« Умелые ручки»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«Открытка к 8 Марта»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05.03.2015</a:t>
                      </a:r>
                      <a:endParaRPr lang="ru-RU" sz="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7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Иванова М.И.</a:t>
                      </a:r>
                      <a:endParaRPr lang="ru-RU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Экологическое направление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« Вода и жизнь. Охрана воды»»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19.05.2015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«Волшебный  клубочек»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« Волшебный клубочек»»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24.04.2015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4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Демьянова С.Н.</a:t>
                      </a:r>
                      <a:endParaRPr lang="ru-RU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Интеллектуально – познавательное направление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Литературная викторина по произведения В.Бианки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06.10.2015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«Оригами»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«Журавлик, машущий крыльями»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12.11.2015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3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Сальникова С.И</a:t>
                      </a:r>
                      <a:endParaRPr lang="ru-RU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Развитие речи, подготовка к письму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« Поляна сказок»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15.09.2015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«Волшебная нить»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« Аппликация из резаных нитей. «Солнышко»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21.05.2015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4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Исаева Е.И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Развитие речи, подготовка к письму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«Сказочное путешествие в волшебный </a:t>
                      </a:r>
                      <a:r>
                        <a:rPr lang="ru-RU" sz="800" dirty="0" smtClean="0">
                          <a:latin typeface="Times New Roman"/>
                          <a:ea typeface="Times New Roman"/>
                          <a:cs typeface="Times New Roman"/>
                        </a:rPr>
                        <a:t>лес»</a:t>
                      </a:r>
                      <a:endParaRPr lang="ru-RU" sz="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16.03.2015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«Волшебные ладошки»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« Постучалась  осень к нам»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22.10.2015 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89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Буканова О.В.</a:t>
                      </a:r>
                      <a:endParaRPr lang="ru-RU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Развитие фонематического восприятия и подготовка к обучению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«В гостях у     бабушки-ладушки»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12.12.2014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«Мастер поделок»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« Подсвечник»»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20.11.2015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3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Макаренко С.П.</a:t>
                      </a:r>
                      <a:endParaRPr lang="ru-RU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Ознакомление с окружающим миром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« Весна»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21.04.2015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«Поделки из бросового материала»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« Мухомор»»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01.10.2015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7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Шитина Т.Б.</a:t>
                      </a:r>
                      <a:endParaRPr lang="ru-RU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Физическая культура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« Правильна осанка»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27.10.2015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«Волшебный комочек»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« Сказочная рыбка»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19.03.2015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7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Корешкова Ю.И.</a:t>
                      </a:r>
                      <a:endParaRPr lang="ru-RU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Физическая культура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«Мой веселый, звонкий мяч»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24.03.2015</a:t>
                      </a:r>
                      <a:endParaRPr lang="ru-RU" sz="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«В гостях у до-ми-соль-ки»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«Народные инструменты»</a:t>
                      </a:r>
                      <a:endParaRPr lang="ru-RU" sz="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21.12.2015</a:t>
                      </a:r>
                      <a:endParaRPr lang="ru-RU" sz="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22" marR="37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0" y="-63787"/>
            <a:ext cx="2343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732696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Воспитательная работа</a:t>
            </a:r>
            <a:endParaRPr lang="ru-RU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6400" dirty="0" smtClean="0"/>
              <a:t>В 2015 году все специалисты центра работали по единой «Комплексной  </a:t>
            </a:r>
            <a:r>
              <a:rPr lang="ru-RU" sz="6400" dirty="0" err="1" smtClean="0"/>
              <a:t>воспитательно</a:t>
            </a:r>
            <a:r>
              <a:rPr lang="ru-RU" sz="6400" dirty="0" smtClean="0"/>
              <a:t>- реабилитационной </a:t>
            </a:r>
          </a:p>
          <a:p>
            <a:pPr algn="ctr">
              <a:buNone/>
            </a:pPr>
            <a:r>
              <a:rPr lang="ru-RU" sz="6400" dirty="0" smtClean="0"/>
              <a:t>программе на 2014-2016 г.г.» </a:t>
            </a:r>
          </a:p>
          <a:p>
            <a:pPr algn="ctr">
              <a:buNone/>
            </a:pPr>
            <a:r>
              <a:rPr lang="ru-RU" sz="6400" dirty="0" smtClean="0"/>
              <a:t> </a:t>
            </a:r>
          </a:p>
          <a:p>
            <a:pPr algn="ctr">
              <a:buNone/>
            </a:pPr>
            <a:r>
              <a:rPr lang="ru-RU" sz="6400" b="1" dirty="0" smtClean="0"/>
              <a:t> </a:t>
            </a:r>
            <a:endParaRPr lang="ru-RU" sz="6400" dirty="0" smtClean="0"/>
          </a:p>
          <a:p>
            <a:pPr algn="ctr">
              <a:buNone/>
            </a:pPr>
            <a:r>
              <a:rPr lang="ru-RU" sz="6400" b="1" i="1" dirty="0" smtClean="0"/>
              <a:t>ЦЕЛИ ПРОГРАММЫ:</a:t>
            </a:r>
            <a:endParaRPr lang="ru-RU" sz="6400" dirty="0" smtClean="0"/>
          </a:p>
          <a:p>
            <a:pPr lvl="0" algn="ctr">
              <a:buNone/>
            </a:pPr>
            <a:r>
              <a:rPr lang="ru-RU" sz="6400" dirty="0" smtClean="0"/>
              <a:t>Обеспечение доступной и своевременной, квалифицированной,  социальной, правовой, </a:t>
            </a:r>
          </a:p>
          <a:p>
            <a:pPr lvl="0" algn="ctr">
              <a:buNone/>
            </a:pPr>
            <a:r>
              <a:rPr lang="ru-RU" sz="6400" dirty="0" smtClean="0"/>
              <a:t> </a:t>
            </a:r>
            <a:r>
              <a:rPr lang="ru-RU" sz="6400" dirty="0" err="1" smtClean="0"/>
              <a:t>психолого</a:t>
            </a:r>
            <a:r>
              <a:rPr lang="ru-RU" sz="6400" dirty="0" smtClean="0"/>
              <a:t> – </a:t>
            </a:r>
            <a:r>
              <a:rPr lang="ru-RU" sz="6400" dirty="0" err="1" smtClean="0"/>
              <a:t>медико</a:t>
            </a:r>
            <a:r>
              <a:rPr lang="ru-RU" sz="6400" dirty="0" smtClean="0"/>
              <a:t> – педагогической помощи  воспитанникам.</a:t>
            </a:r>
          </a:p>
          <a:p>
            <a:pPr lvl="0" algn="ctr">
              <a:buNone/>
            </a:pPr>
            <a:endParaRPr lang="ru-RU" sz="6400" dirty="0" smtClean="0"/>
          </a:p>
          <a:p>
            <a:pPr lvl="0" algn="ctr">
              <a:buNone/>
            </a:pPr>
            <a:r>
              <a:rPr lang="ru-RU" sz="6400" dirty="0" smtClean="0"/>
              <a:t>Работа велась</a:t>
            </a:r>
          </a:p>
          <a:p>
            <a:pPr lvl="0" algn="ctr">
              <a:buNone/>
            </a:pPr>
            <a:r>
              <a:rPr lang="ru-RU" sz="6400" dirty="0" smtClean="0"/>
              <a:t> по направлениям:</a:t>
            </a:r>
          </a:p>
          <a:p>
            <a:pPr algn="ctr">
              <a:buNone/>
            </a:pPr>
            <a:r>
              <a:rPr lang="ru-RU" sz="3300" b="1" i="1" dirty="0" smtClean="0"/>
              <a:t> </a:t>
            </a:r>
            <a:endParaRPr lang="ru-RU" sz="3300" dirty="0" smtClean="0"/>
          </a:p>
          <a:p>
            <a:pPr>
              <a:buNone/>
            </a:pPr>
            <a:r>
              <a:rPr lang="ru-RU" b="1" i="1" dirty="0" smtClean="0"/>
              <a:t> </a:t>
            </a:r>
            <a:endParaRPr lang="ru-RU" dirty="0"/>
          </a:p>
        </p:txBody>
      </p:sp>
      <p:pic>
        <p:nvPicPr>
          <p:cNvPr id="12290" name="Picture 2" descr="C:\Users\Надежда\Pictures\ФОТО\Встреча с немцами\IMG_13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3553544" y="2060848"/>
            <a:ext cx="4618856" cy="4176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660688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Духовно-нравственное  </a:t>
            </a:r>
            <a:endParaRPr lang="ru-RU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709120"/>
          </a:xfrm>
        </p:spPr>
        <p:txBody>
          <a:bodyPr>
            <a:normAutofit fontScale="25000" lnSpcReduction="20000"/>
          </a:bodyPr>
          <a:lstStyle/>
          <a:p>
            <a:pPr lvl="0">
              <a:buNone/>
            </a:pPr>
            <a:r>
              <a:rPr lang="ru-RU" sz="4800" b="1" dirty="0" smtClean="0"/>
              <a:t>Духовно-нравственное  </a:t>
            </a:r>
            <a:endParaRPr lang="ru-RU" sz="4800" dirty="0" smtClean="0"/>
          </a:p>
          <a:p>
            <a:pPr>
              <a:buNone/>
            </a:pPr>
            <a:r>
              <a:rPr lang="ru-RU" sz="4800" dirty="0" smtClean="0"/>
              <a:t>В целях   усвоения воспитанниками  социальных норм, умений , принятых в обществе, форм поведения и общения  проведены: </a:t>
            </a:r>
          </a:p>
          <a:p>
            <a:pPr>
              <a:buNone/>
            </a:pPr>
            <a:r>
              <a:rPr lang="ru-RU" sz="4800" dirty="0" smtClean="0"/>
              <a:t>Занятия: «Добрые и не добрые дела», «Детям планеты – мир  без тревог и слез» ,«Моя родословная» , «Добрым быть совсем не просто»  , «Правила поведения в театре» , «Образ молящей матери в иконе пресвятой  Богородицы»  , « Творчество  А. С. Пушкина  глазами детей» , «Здравствуй театр»  и др.</a:t>
            </a:r>
          </a:p>
          <a:p>
            <a:pPr>
              <a:buNone/>
            </a:pPr>
            <a:r>
              <a:rPr lang="ru-RU" sz="4800" dirty="0" smtClean="0"/>
              <a:t>Беседы, беседы – практикумы:« Блокада Ленинграда - подвиг народа», «Счастливая семья»,«Семь желаний для моей семьи»; « Музыкальная шкатулка» (викторина), «  Наш друг кино» и др. </a:t>
            </a:r>
          </a:p>
          <a:p>
            <a:pPr>
              <a:buNone/>
            </a:pPr>
            <a:endParaRPr lang="ru-RU" sz="4800" dirty="0" smtClean="0"/>
          </a:p>
          <a:p>
            <a:pPr>
              <a:buNone/>
            </a:pPr>
            <a:r>
              <a:rPr lang="ru-RU" sz="4800" dirty="0" smtClean="0"/>
              <a:t>По результатам диагностики  частично выполнены    задачи:</a:t>
            </a:r>
          </a:p>
          <a:p>
            <a:pPr>
              <a:buNone/>
            </a:pPr>
            <a:r>
              <a:rPr lang="ru-RU" sz="4800" dirty="0" smtClean="0"/>
              <a:t> 1.Освоение воспитанниками коммуникативных моделей поведения в различных ситуациях. </a:t>
            </a:r>
          </a:p>
          <a:p>
            <a:pPr>
              <a:buNone/>
            </a:pPr>
            <a:r>
              <a:rPr lang="ru-RU" sz="4800" dirty="0" smtClean="0"/>
              <a:t> 2.Личностное развитие воспитанников. </a:t>
            </a:r>
          </a:p>
          <a:p>
            <a:pPr>
              <a:buNone/>
            </a:pPr>
            <a:r>
              <a:rPr lang="ru-RU" sz="4800" dirty="0" smtClean="0"/>
              <a:t>3.Воспитание ответственности за свои поступки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098" name="Picture 2" descr="F:\фото в презентацию\IMG_33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-10000"/>
          </a:blip>
          <a:srcRect l="6606" t="7621" r="11472" b="13632"/>
          <a:stretch>
            <a:fillRect/>
          </a:stretch>
        </p:blipFill>
        <p:spPr bwMode="auto">
          <a:xfrm>
            <a:off x="4427984" y="2201515"/>
            <a:ext cx="3600400" cy="25956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F:\фото в презентацию\IMG_3585.JPG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 l="1963" t="11151" b="9051"/>
          <a:stretch>
            <a:fillRect/>
          </a:stretch>
        </p:blipFill>
        <p:spPr bwMode="auto">
          <a:xfrm>
            <a:off x="-292303" y="0"/>
            <a:ext cx="943630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732696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cap="none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Валеологическое</a:t>
            </a:r>
            <a:r>
              <a:rPr lang="ru-RU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направление</a:t>
            </a:r>
            <a:endParaRPr lang="ru-RU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74840" cy="4525963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b="1" dirty="0" smtClean="0"/>
              <a:t> </a:t>
            </a:r>
            <a:r>
              <a:rPr lang="ru-RU" sz="4000" dirty="0" smtClean="0"/>
              <a:t>В целях  охраны здоровья и физического развитии воспитанников, привития навыков здорового образа жизни проводились:</a:t>
            </a:r>
          </a:p>
          <a:p>
            <a:pPr lvl="0">
              <a:buNone/>
            </a:pPr>
            <a:r>
              <a:rPr lang="ru-RU" sz="4000" dirty="0" smtClean="0"/>
              <a:t>Занятия : «Вредные привычки»; «</a:t>
            </a:r>
            <a:r>
              <a:rPr lang="ru-RU" sz="4000" dirty="0" err="1" smtClean="0"/>
              <a:t>Аты-баты</a:t>
            </a:r>
            <a:r>
              <a:rPr lang="ru-RU" sz="4000" dirty="0" smtClean="0"/>
              <a:t>, шли солдаты»; ;«Я б в спасатели пошел..», «Последний  герой»  ; « Спортивные рекорды» « Выбирая спорт, мы выбираем жизнь»  , « Привычки человека»;  </a:t>
            </a:r>
          </a:p>
          <a:p>
            <a:pPr>
              <a:lnSpc>
                <a:spcPct val="120000"/>
              </a:lnSpc>
              <a:buNone/>
            </a:pPr>
            <a:r>
              <a:rPr lang="ru-RU" sz="4000" dirty="0" smtClean="0"/>
              <a:t>Кроссворды  ; веселые старты, спортивные развлечения, соревнования по лыжным гонкам.   «300 Спартанцев»  (просмотр фильма);</a:t>
            </a:r>
          </a:p>
          <a:p>
            <a:pPr>
              <a:lnSpc>
                <a:spcPct val="120000"/>
              </a:lnSpc>
              <a:buNone/>
            </a:pPr>
            <a:r>
              <a:rPr lang="ru-RU" sz="4000" dirty="0" smtClean="0"/>
              <a:t> Беседы:« На зарядку становись» ,« Здоровое питание» , «Правила личной гигиены»  </a:t>
            </a:r>
          </a:p>
          <a:p>
            <a:pPr>
              <a:lnSpc>
                <a:spcPct val="120000"/>
              </a:lnSpc>
              <a:buNone/>
            </a:pPr>
            <a:r>
              <a:rPr lang="ru-RU" sz="4000" dirty="0" smtClean="0"/>
              <a:t> Профилактические мероприятия в соответствии с сезоном года: дыхательная гимнастика, комплексы упражнений для рук (точечный массаж ),  комплекс упражнений для горла  (профилактика ангины), комплекс упражнений для шеи и спины , хождение босиком , обливание, утренняя гимнастика, гимнастика для глаз, гимнастика бодрящая, гимнастика ортопедическая, точечный массаж, </a:t>
            </a:r>
            <a:r>
              <a:rPr lang="ru-RU" sz="4000" dirty="0" err="1" smtClean="0"/>
              <a:t>самомассаж</a:t>
            </a:r>
            <a:r>
              <a:rPr lang="ru-RU" sz="4000" dirty="0" smtClean="0"/>
              <a:t>, умывание холодной водой,   катание на лыжах, катание на санках,   на велосипедах , подвижные игры на свежем воздухе.</a:t>
            </a:r>
          </a:p>
          <a:p>
            <a:pPr>
              <a:lnSpc>
                <a:spcPct val="120000"/>
              </a:lnSpc>
              <a:buNone/>
            </a:pPr>
            <a:r>
              <a:rPr lang="ru-RU" sz="4000" dirty="0" smtClean="0"/>
              <a:t> Встречи  с   молодежными организациями    г.Твери .Дети стараются прислушиваться к старшим товарищам, пытаются подражать им и мотивировать себя на здоровый образ жизни.</a:t>
            </a:r>
          </a:p>
          <a:p>
            <a:pPr>
              <a:lnSpc>
                <a:spcPct val="120000"/>
              </a:lnSpc>
              <a:buNone/>
            </a:pPr>
            <a:r>
              <a:rPr lang="ru-RU" sz="4000" dirty="0" smtClean="0"/>
              <a:t>  в течение года дети получали санаторно-курортное лечение,              20 детей отдыхали в оздоровительном летнем лагере в </a:t>
            </a:r>
            <a:r>
              <a:rPr lang="ru-RU" sz="4000" dirty="0" err="1" smtClean="0"/>
              <a:t>Максатихинском</a:t>
            </a:r>
            <a:r>
              <a:rPr lang="ru-RU" sz="4000" dirty="0" smtClean="0"/>
              <a:t> районе </a:t>
            </a:r>
          </a:p>
          <a:p>
            <a:pPr>
              <a:lnSpc>
                <a:spcPct val="120000"/>
              </a:lnSpc>
              <a:buNone/>
            </a:pPr>
            <a:r>
              <a:rPr lang="ru-RU" sz="4000" dirty="0" smtClean="0"/>
              <a:t>все дети прошли диспансеризацию в Областной детской больнице г.Твери и по рекомендациям специалистов получили лечение в стационарах г.Твери и п.Рамешки.  </a:t>
            </a:r>
          </a:p>
          <a:p>
            <a:pPr>
              <a:lnSpc>
                <a:spcPct val="120000"/>
              </a:lnSpc>
              <a:buNone/>
            </a:pPr>
            <a:endParaRPr lang="ru-RU" sz="4000" dirty="0" smtClean="0"/>
          </a:p>
          <a:p>
            <a:pPr>
              <a:lnSpc>
                <a:spcPct val="120000"/>
              </a:lnSpc>
              <a:buNone/>
            </a:pPr>
            <a:r>
              <a:rPr lang="ru-RU" sz="4000" dirty="0" smtClean="0"/>
              <a:t> </a:t>
            </a:r>
            <a:endParaRPr lang="ru-RU" sz="4000" dirty="0"/>
          </a:p>
        </p:txBody>
      </p:sp>
      <p:pic>
        <p:nvPicPr>
          <p:cNvPr id="1026" name="Picture 2" descr="F:\фото в презентацию\DSC_068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-10000"/>
          </a:blip>
          <a:stretch>
            <a:fillRect/>
          </a:stretch>
        </p:blipFill>
        <p:spPr bwMode="auto">
          <a:xfrm>
            <a:off x="4788024" y="1628800"/>
            <a:ext cx="3312368" cy="1981511"/>
          </a:xfrm>
          <a:prstGeom prst="rect">
            <a:avLst/>
          </a:prstGeom>
          <a:noFill/>
        </p:spPr>
      </p:pic>
      <p:pic>
        <p:nvPicPr>
          <p:cNvPr id="7" name="Picture 2" descr="F:\IMG_4767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4716016" y="3573016"/>
            <a:ext cx="3456384" cy="266429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571184" cy="94872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 безопасности жизнедеятельности</a:t>
            </a:r>
            <a:endParaRPr lang="ru-RU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457200" y="1988840"/>
            <a:ext cx="3520440" cy="4137323"/>
          </a:xfrm>
        </p:spPr>
        <p:txBody>
          <a:bodyPr>
            <a:normAutofit fontScale="47500" lnSpcReduction="20000"/>
          </a:bodyPr>
          <a:lstStyle/>
          <a:p>
            <a:pPr lvl="0">
              <a:buNone/>
            </a:pPr>
            <a:r>
              <a:rPr lang="ru-RU" dirty="0" smtClean="0"/>
              <a:t> </a:t>
            </a:r>
          </a:p>
          <a:p>
            <a:pPr>
              <a:buNone/>
            </a:pPr>
            <a:r>
              <a:rPr lang="ru-RU" sz="2500" dirty="0" smtClean="0"/>
              <a:t>Беседы: «Наша безопасность» « Как прожить долго здоровым и молодым»,               « Секреты долголетия» (круглый стол); « Зимние забавы могут быть опасными» , «Внимание насекомые»  «Осторожно – жара!»,  ; «В мире животных» конкурс эрудитов;   « Одевайся по погоде»;  «Человек и погода»  </a:t>
            </a:r>
          </a:p>
          <a:p>
            <a:pPr>
              <a:buNone/>
            </a:pPr>
            <a:r>
              <a:rPr lang="ru-RU" sz="2500" dirty="0" smtClean="0"/>
              <a:t>Инструктажи  по технике безопасности во время подвижных  игр, экскурсий, поездок и т.п.;</a:t>
            </a:r>
          </a:p>
          <a:p>
            <a:pPr>
              <a:buNone/>
            </a:pPr>
            <a:r>
              <a:rPr lang="ru-RU" sz="2500" dirty="0" smtClean="0"/>
              <a:t>Занятия, игры «Язык мой – друг мой»- турнир; « Колесо безопасности»  , «Ценности. Что нужно ценить» ,«Растения, которые лечат» </a:t>
            </a:r>
          </a:p>
          <a:p>
            <a:pPr>
              <a:buNone/>
            </a:pPr>
            <a:r>
              <a:rPr lang="ru-RU" sz="2500" dirty="0" smtClean="0"/>
              <a:t>Осуществлялся непрерывный контроль и наблюдение за жизнедеятельностью воспитанников, проводилось обучение правилам безопасности.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7" name="Picture 2" descr="F:\IMG_34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-10000"/>
          </a:blip>
          <a:stretch>
            <a:fillRect/>
          </a:stretch>
        </p:blipFill>
        <p:spPr bwMode="auto">
          <a:xfrm>
            <a:off x="4283968" y="1988840"/>
            <a:ext cx="3521075" cy="2640806"/>
          </a:xfrm>
          <a:prstGeom prst="rect">
            <a:avLst/>
          </a:prstGeom>
          <a:noFill/>
        </p:spPr>
      </p:pic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0" y="1628800"/>
            <a:ext cx="8028384" cy="669751"/>
          </a:xfrm>
        </p:spPr>
        <p:txBody>
          <a:bodyPr>
            <a:normAutofit/>
          </a:bodyPr>
          <a:lstStyle/>
          <a:p>
            <a:r>
              <a:rPr lang="ru-RU" sz="1300" dirty="0" smtClean="0"/>
              <a:t>В целях организация безопасных для жизни и здоровья детей условий пребывания в Центре и за его пределами, их максимальной защищенности проведена следующая работа:</a:t>
            </a:r>
          </a:p>
          <a:p>
            <a:endParaRPr lang="ru-RU" sz="1200" dirty="0"/>
          </a:p>
        </p:txBody>
      </p:sp>
      <p:pic>
        <p:nvPicPr>
          <p:cNvPr id="8" name="Picture 2" descr="F:\IMG_4745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4283968" y="3861048"/>
            <a:ext cx="3528392" cy="27809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643192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Гражданско-патриотическое направление</a:t>
            </a:r>
            <a:endParaRPr lang="ru-RU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997152"/>
          </a:xfrm>
        </p:spPr>
        <p:txBody>
          <a:bodyPr>
            <a:noAutofit/>
          </a:bodyPr>
          <a:lstStyle/>
          <a:p>
            <a:pPr lvl="0">
              <a:buNone/>
            </a:pPr>
            <a:r>
              <a:rPr lang="ru-RU" sz="1200" b="1" dirty="0" smtClean="0"/>
              <a:t> </a:t>
            </a:r>
            <a:endParaRPr lang="ru-RU" sz="1200" dirty="0" smtClean="0"/>
          </a:p>
          <a:p>
            <a:pPr>
              <a:buNone/>
            </a:pPr>
            <a:r>
              <a:rPr lang="ru-RU" sz="1200" b="1" u="sng" dirty="0" smtClean="0"/>
              <a:t> </a:t>
            </a:r>
            <a:endParaRPr lang="ru-RU" sz="1200" dirty="0" smtClean="0"/>
          </a:p>
          <a:p>
            <a:pPr>
              <a:buNone/>
            </a:pPr>
            <a:r>
              <a:rPr lang="ru-RU" sz="1200" dirty="0" smtClean="0"/>
              <a:t>-общие  мероприятия:«Конституция РФ. Государственные символы России»; «Право быть ребенком»;   «Право ребенка на безопасность и ненасилие в семье»;    Правовая викторина;  ;</a:t>
            </a:r>
          </a:p>
          <a:p>
            <a:pPr>
              <a:buNone/>
            </a:pPr>
            <a:r>
              <a:rPr lang="ru-RU" sz="1200" dirty="0" smtClean="0"/>
              <a:t>- совместно с  работниками КСЦОН «День правовых знаний» с использование  презентации где обсуждались  права и обязанности  ребенка, а в заключении  воспитанники выполнили  рисунки на тему «Имею право…» ,</a:t>
            </a:r>
          </a:p>
          <a:p>
            <a:pPr>
              <a:buNone/>
            </a:pPr>
            <a:r>
              <a:rPr lang="ru-RU" sz="1200" dirty="0" smtClean="0"/>
              <a:t> -диспуты   «Береги школьное имущество», «Я родом из </a:t>
            </a:r>
            <a:r>
              <a:rPr lang="ru-RU" sz="1200" dirty="0" err="1" smtClean="0"/>
              <a:t>Рамешковского</a:t>
            </a:r>
            <a:r>
              <a:rPr lang="ru-RU" sz="1200" dirty="0" smtClean="0"/>
              <a:t> района»;   «Кто кого или подросток в мире вредных привычек» ; </a:t>
            </a:r>
          </a:p>
          <a:p>
            <a:pPr>
              <a:buNone/>
            </a:pPr>
            <a:r>
              <a:rPr lang="ru-RU" sz="1200" dirty="0" smtClean="0"/>
              <a:t> - игры, конкурсы, выставки рисунков и поделок.</a:t>
            </a:r>
          </a:p>
          <a:p>
            <a:pPr>
              <a:buNone/>
            </a:pPr>
            <a:r>
              <a:rPr lang="ru-RU" sz="1200" dirty="0" smtClean="0"/>
              <a:t>Тем самым выполнены задачи по развитию социально-активной личности, гражданина и  патриота</a:t>
            </a:r>
          </a:p>
          <a:p>
            <a:pPr>
              <a:buNone/>
            </a:pPr>
            <a:endParaRPr lang="ru-RU" sz="1200" dirty="0" smtClean="0"/>
          </a:p>
          <a:p>
            <a:pPr>
              <a:buNone/>
            </a:pPr>
            <a:endParaRPr lang="ru-RU" sz="1200" dirty="0"/>
          </a:p>
        </p:txBody>
      </p:sp>
      <p:pic>
        <p:nvPicPr>
          <p:cNvPr id="6146" name="Picture 2" descr="F:\фото в презентацию\IMG_358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178300" y="2348880"/>
            <a:ext cx="3521075" cy="2834704"/>
          </a:xfrm>
          <a:prstGeom prst="rect">
            <a:avLst/>
          </a:prstGeom>
          <a:noFill/>
        </p:spPr>
      </p:pic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323528" y="1556792"/>
            <a:ext cx="7272808" cy="504056"/>
          </a:xfrm>
        </p:spPr>
        <p:txBody>
          <a:bodyPr>
            <a:normAutofit lnSpcReduction="10000"/>
          </a:bodyPr>
          <a:lstStyle/>
          <a:p>
            <a:r>
              <a:rPr lang="ru-RU" sz="1200" dirty="0" smtClean="0"/>
              <a:t>Цель: Способствовать осмыслению себя как гражданина общества.</a:t>
            </a:r>
          </a:p>
          <a:p>
            <a:pPr>
              <a:buNone/>
            </a:pPr>
            <a:r>
              <a:rPr lang="ru-RU" sz="1200" dirty="0" smtClean="0"/>
              <a:t>В течение года были проведены:</a:t>
            </a:r>
          </a:p>
          <a:p>
            <a:endParaRPr lang="ru-RU" sz="1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671048" cy="126876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Торжественное мероприятие к 70-летию великой  победы</a:t>
            </a:r>
            <a:endParaRPr lang="ru-RU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2" descr="C:\Users\Надежда\Pictures\P10302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179512" y="1628800"/>
            <a:ext cx="3737388" cy="3240360"/>
          </a:xfrm>
          <a:prstGeom prst="rect">
            <a:avLst/>
          </a:prstGeom>
          <a:noFill/>
        </p:spPr>
      </p:pic>
      <p:pic>
        <p:nvPicPr>
          <p:cNvPr id="5" name="Picture 2" descr="C:\Users\Надежда\Pictures\P1030228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3635896" y="2852936"/>
            <a:ext cx="4464496" cy="36539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19256" cy="72751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РИСУНКИ КО ДНЮ ПОБЕДЫ</a:t>
            </a:r>
            <a:endParaRPr lang="ru-RU" dirty="0"/>
          </a:p>
        </p:txBody>
      </p:sp>
      <p:pic>
        <p:nvPicPr>
          <p:cNvPr id="3" name="Picture 2" descr="F:\фото в презентацию\IMG_35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8172400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172400" cy="108012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Интеллектуально-познавательное направление</a:t>
            </a:r>
            <a:endParaRPr lang="ru-RU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82752" cy="4525963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ru-RU" sz="1200" dirty="0" smtClean="0"/>
              <a:t>В целях формирования положительной мотивации и активизации познавательной деятельности воспитанников проведены : </a:t>
            </a:r>
          </a:p>
          <a:p>
            <a:pPr marL="0" lvl="0" indent="0">
              <a:buNone/>
            </a:pPr>
            <a:r>
              <a:rPr lang="ru-RU" sz="1200" dirty="0" smtClean="0"/>
              <a:t>Коллективные мероприятия: «Что? Где? Когда?», День зимних именинников,  «22 апреля – Международный день Земли»,«Международный день семьи», «Мой помощник-внимание», « Юбилей писателя», « Я и моё здоровье», «Чемпионат эрудитов», «</a:t>
            </a:r>
            <a:r>
              <a:rPr lang="ru-RU" sz="1200" dirty="0" err="1" smtClean="0"/>
              <a:t>Хиханьки</a:t>
            </a:r>
            <a:r>
              <a:rPr lang="ru-RU" sz="1200" dirty="0" smtClean="0"/>
              <a:t> да хаханьки», «Говорили наши деды», «Самый умный», «</a:t>
            </a:r>
            <a:r>
              <a:rPr lang="ru-RU" sz="1200" dirty="0" err="1" smtClean="0"/>
              <a:t>Арбузник</a:t>
            </a:r>
            <a:r>
              <a:rPr lang="ru-RU" sz="1200" dirty="0" smtClean="0"/>
              <a:t>», Литературно-познавательная игра «</a:t>
            </a:r>
            <a:r>
              <a:rPr lang="ru-RU" sz="1200" dirty="0" err="1" smtClean="0"/>
              <a:t>Угадайка</a:t>
            </a:r>
            <a:r>
              <a:rPr lang="ru-RU" sz="1200" dirty="0" smtClean="0"/>
              <a:t>»,«Осенний букет», интеллектуальная игра «Хочу все знать», «Поле чудес» .</a:t>
            </a:r>
          </a:p>
          <a:p>
            <a:pPr marL="0" lvl="0" indent="0">
              <a:buNone/>
            </a:pPr>
            <a:r>
              <a:rPr lang="ru-RU" sz="1200" dirty="0" smtClean="0"/>
              <a:t> В течение года воспитатели обучали воспитанников  учиться, оказывали помощь в подготовке к урокам, поддерживали связь с учителями и классными руководителями школы,  прививая </a:t>
            </a:r>
            <a:r>
              <a:rPr lang="ru-RU" sz="1200" dirty="0" err="1" smtClean="0"/>
              <a:t>общеучебные</a:t>
            </a:r>
            <a:r>
              <a:rPr lang="ru-RU" sz="1200" dirty="0" smtClean="0"/>
              <a:t> навыки.</a:t>
            </a:r>
          </a:p>
          <a:p>
            <a:pPr marL="0" indent="0">
              <a:buNone/>
            </a:pPr>
            <a:r>
              <a:rPr lang="ru-RU" sz="1200" dirty="0" smtClean="0"/>
              <a:t>      По результатам диагностики у 30% воспитанников повысился познавательный интерес </a:t>
            </a:r>
          </a:p>
          <a:p>
            <a:endParaRPr lang="ru-RU" sz="1200" dirty="0"/>
          </a:p>
        </p:txBody>
      </p:sp>
      <p:pic>
        <p:nvPicPr>
          <p:cNvPr id="8194" name="Picture 2" descr="F:\фото в презентацию\IMG_43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-10000"/>
          </a:blip>
          <a:stretch>
            <a:fillRect/>
          </a:stretch>
        </p:blipFill>
        <p:spPr bwMode="auto">
          <a:xfrm>
            <a:off x="4355976" y="1268760"/>
            <a:ext cx="3521075" cy="2640806"/>
          </a:xfrm>
          <a:prstGeom prst="rect">
            <a:avLst/>
          </a:prstGeom>
          <a:noFill/>
        </p:spPr>
      </p:pic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0" y="5867400"/>
            <a:ext cx="3521075" cy="457200"/>
          </a:xfrm>
        </p:spPr>
        <p:txBody>
          <a:bodyPr>
            <a:normAutofit/>
          </a:bodyPr>
          <a:lstStyle/>
          <a:p>
            <a:endParaRPr lang="ru-RU" sz="1200" dirty="0"/>
          </a:p>
        </p:txBody>
      </p:sp>
      <p:pic>
        <p:nvPicPr>
          <p:cNvPr id="7" name="Picture 2" descr="F:\IMG_4705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4355976" y="3861048"/>
            <a:ext cx="3528392" cy="27089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Цель  работы учреждения на 2015 год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4555888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b="1" dirty="0" smtClean="0"/>
              <a:t> 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</a:t>
            </a:r>
            <a:r>
              <a:rPr lang="ru-RU" sz="2200" dirty="0" smtClean="0"/>
              <a:t>обеспечение на основе базовых национальных ценностей доступной и своевременной, квалифицированной,  социальной, правовой,  </a:t>
            </a:r>
            <a:r>
              <a:rPr lang="ru-RU" sz="2200" dirty="0" err="1" smtClean="0"/>
              <a:t>психолого</a:t>
            </a:r>
            <a:r>
              <a:rPr lang="ru-RU" sz="2200" dirty="0" smtClean="0"/>
              <a:t> – </a:t>
            </a:r>
            <a:r>
              <a:rPr lang="ru-RU" sz="2200" dirty="0" err="1" smtClean="0"/>
              <a:t>медико</a:t>
            </a:r>
            <a:r>
              <a:rPr lang="ru-RU" sz="2200" dirty="0" smtClean="0"/>
              <a:t> – педагогической помощи  воспитанникам через развитие их социальных умений и навыков на основе индивидуальных программ социальной реабилитации, включающих </a:t>
            </a:r>
            <a:r>
              <a:rPr lang="ru-RU" sz="2200" dirty="0" err="1" smtClean="0"/>
              <a:t>учебно</a:t>
            </a:r>
            <a:r>
              <a:rPr lang="ru-RU" sz="2200" dirty="0" smtClean="0"/>
              <a:t> – познавательный, </a:t>
            </a:r>
            <a:r>
              <a:rPr lang="ru-RU" sz="2200" dirty="0" err="1" smtClean="0"/>
              <a:t>социокультурный</a:t>
            </a:r>
            <a:r>
              <a:rPr lang="ru-RU" sz="2200" dirty="0" smtClean="0"/>
              <a:t>, </a:t>
            </a:r>
            <a:r>
              <a:rPr lang="ru-RU" sz="2200" dirty="0" err="1" smtClean="0"/>
              <a:t>физкультурно</a:t>
            </a:r>
            <a:r>
              <a:rPr lang="ru-RU" sz="2200" dirty="0" smtClean="0"/>
              <a:t> – оздоровительный, профессионально – трудовой и иные компоненты; профилактика безнадзорности, беспризорности и правонарушений несовершеннолетних. </a:t>
            </a:r>
          </a:p>
          <a:p>
            <a:pPr>
              <a:buNone/>
            </a:pPr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0" y="5867400"/>
            <a:ext cx="3521075" cy="457200"/>
          </a:xfrm>
        </p:spPr>
        <p:txBody>
          <a:bodyPr>
            <a:normAutofit lnSpcReduction="10000"/>
          </a:bodyPr>
          <a:lstStyle/>
          <a:p>
            <a:r>
              <a:rPr lang="ru-RU" b="1" dirty="0" smtClean="0"/>
              <a:t> </a:t>
            </a:r>
            <a:endParaRPr lang="ru-RU" dirty="0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294967295"/>
          </p:nvPr>
        </p:nvSpPr>
        <p:spPr>
          <a:xfrm>
            <a:off x="5622925" y="1711325"/>
            <a:ext cx="3521075" cy="4114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 </a:t>
            </a:r>
            <a:endParaRPr lang="ru-RU" dirty="0" smtClean="0"/>
          </a:p>
          <a:p>
            <a:pPr>
              <a:buNone/>
            </a:pPr>
            <a:r>
              <a:rPr lang="ru-RU" b="1" dirty="0" smtClean="0"/>
              <a:t> </a:t>
            </a:r>
            <a:r>
              <a:rPr lang="ru-RU" sz="4800" b="1" dirty="0" smtClean="0"/>
              <a:t> </a:t>
            </a:r>
            <a:endParaRPr lang="ru-RU" sz="4800" dirty="0" smtClean="0"/>
          </a:p>
          <a:p>
            <a:pPr>
              <a:buNone/>
            </a:pPr>
            <a:r>
              <a:rPr lang="ru-RU" sz="2500" b="1" dirty="0" smtClean="0"/>
              <a:t> </a:t>
            </a:r>
            <a:endParaRPr lang="ru-RU" sz="2500" dirty="0" smtClean="0"/>
          </a:p>
          <a:p>
            <a:pPr>
              <a:buNone/>
            </a:pPr>
            <a:r>
              <a:rPr lang="ru-RU" sz="2500" b="1" dirty="0" smtClean="0"/>
              <a:t>            </a:t>
            </a:r>
            <a:endParaRPr lang="ru-RU" sz="2500" dirty="0" smtClean="0"/>
          </a:p>
          <a:p>
            <a:endParaRPr lang="ru-RU" sz="25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94872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Культурно-эстетическое направление</a:t>
            </a:r>
            <a:endParaRPr lang="ru-RU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251520" y="2060849"/>
            <a:ext cx="4320480" cy="3888432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dirty="0" smtClean="0"/>
              <a:t>-</a:t>
            </a:r>
            <a:r>
              <a:rPr lang="ru-RU" sz="4800" dirty="0" smtClean="0"/>
              <a:t>занятия « Эти чудесные сказки» ( игра- викторина); «Куколка из фантиков» (изготовление поделки из конфетной обёртки); «Волшебное солнышко» ; «Волшебное солнышко»  , «Что есть красота?»,  «Этика в одежде»</a:t>
            </a:r>
          </a:p>
          <a:p>
            <a:pPr>
              <a:buNone/>
            </a:pPr>
            <a:r>
              <a:rPr lang="ru-RU" sz="4800" dirty="0" smtClean="0"/>
              <a:t>- Выставка рисунков « Русская матрёшка»;</a:t>
            </a:r>
          </a:p>
          <a:p>
            <a:pPr>
              <a:buNone/>
            </a:pPr>
            <a:r>
              <a:rPr lang="ru-RU" sz="4800" dirty="0" smtClean="0"/>
              <a:t>-Беседы:« Правила поведения  в общественных местах: театре, выставках, транспорте;</a:t>
            </a:r>
          </a:p>
          <a:p>
            <a:pPr>
              <a:buNone/>
            </a:pPr>
            <a:r>
              <a:rPr lang="ru-RU" sz="4800" dirty="0" smtClean="0"/>
              <a:t>-рисунки на асфальте «Ах, какое наше лето», Театрализованная игра «Как лиса не старалась…»;   «Сказка в гости к нам пришла»;  «Лучшие друзья»;  также проводились конкурсы и выставки рисунков и поделок  (на 23 февраля,  открыток  для мамы,   выставка гербария,   «Летний букет»,   «Осенний букет»,  «елочная игрушка» и др.)</a:t>
            </a:r>
          </a:p>
          <a:p>
            <a:pPr>
              <a:buNone/>
            </a:pPr>
            <a:r>
              <a:rPr lang="ru-RU" sz="4800" dirty="0" smtClean="0"/>
              <a:t> На занятиях   воспитывались усидчивость, аккуратность, трудолюбие, целеустремлённость, взаимопомощь , самоконтроль деятельности, развивалась мелкая моторика рук, логика, воображение и фантазия,</a:t>
            </a:r>
          </a:p>
          <a:p>
            <a:pPr>
              <a:buNone/>
            </a:pPr>
            <a:r>
              <a:rPr lang="ru-RU" sz="4800" dirty="0" smtClean="0"/>
              <a:t>В общении формировались коммуникативные способности.</a:t>
            </a:r>
          </a:p>
          <a:p>
            <a:pPr>
              <a:buNone/>
            </a:pPr>
            <a:r>
              <a:rPr lang="ru-RU" sz="4800" dirty="0" smtClean="0"/>
              <a:t> В результате расширился кругозор,   дети накопили  опыт восприятия искусства; обогатили словарь .</a:t>
            </a:r>
          </a:p>
          <a:p>
            <a:pPr>
              <a:buNone/>
            </a:pPr>
            <a:r>
              <a:rPr lang="ru-RU" sz="4800" dirty="0" smtClean="0"/>
              <a:t>Таким образом,   задачи по раскрытию творческих способностей детей, развитию практических умений и навыков в различных видах                творчества и искусства полностью выполнены.</a:t>
            </a:r>
          </a:p>
          <a:p>
            <a:pPr>
              <a:buNone/>
            </a:pPr>
            <a:endParaRPr lang="ru-RU" sz="37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0" y="1412875"/>
            <a:ext cx="7740352" cy="431949"/>
          </a:xfrm>
        </p:spPr>
        <p:txBody>
          <a:bodyPr>
            <a:normAutofit fontScale="25000" lnSpcReduction="20000"/>
          </a:bodyPr>
          <a:lstStyle/>
          <a:p>
            <a:r>
              <a:rPr lang="ru-RU" sz="1200" b="1" dirty="0" smtClean="0"/>
              <a:t> </a:t>
            </a:r>
            <a:endParaRPr lang="ru-RU" sz="1200" dirty="0" smtClean="0"/>
          </a:p>
          <a:p>
            <a:r>
              <a:rPr lang="ru-RU" sz="4800" dirty="0" smtClean="0"/>
              <a:t> В целях создания условий для творчества, развития разносторонних интересов и увлечений, интеллектуальных, творческих, организаторских способностей детей в течение года были проведены  : </a:t>
            </a:r>
          </a:p>
          <a:p>
            <a:endParaRPr lang="ru-RU" sz="1200" dirty="0"/>
          </a:p>
        </p:txBody>
      </p:sp>
      <p:pic>
        <p:nvPicPr>
          <p:cNvPr id="7" name="Picture 2" descr="F:\фото в презентацию\SAM_2467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l="12123" t="23304"/>
          <a:stretch>
            <a:fillRect/>
          </a:stretch>
        </p:blipFill>
        <p:spPr bwMode="auto">
          <a:xfrm>
            <a:off x="4644008" y="1844824"/>
            <a:ext cx="3131840" cy="2132856"/>
          </a:xfrm>
          <a:prstGeom prst="rect">
            <a:avLst/>
          </a:prstGeom>
          <a:noFill/>
        </p:spPr>
      </p:pic>
      <p:pic>
        <p:nvPicPr>
          <p:cNvPr id="9218" name="Picture 2" descr="F:\фото в презентацию\SAM_246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bright="-10000"/>
          </a:blip>
          <a:stretch>
            <a:fillRect/>
          </a:stretch>
        </p:blipFill>
        <p:spPr bwMode="auto">
          <a:xfrm>
            <a:off x="5508104" y="3717032"/>
            <a:ext cx="2232248" cy="2976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Трудовое и экологическое направления</a:t>
            </a:r>
            <a:endParaRPr lang="ru-RU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898776" cy="3124944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3000" dirty="0" smtClean="0"/>
              <a:t> </a:t>
            </a:r>
            <a:r>
              <a:rPr lang="ru-RU" sz="4800" dirty="0" smtClean="0"/>
              <a:t>В целях привития  трудовых навыков воспитанникам</a:t>
            </a:r>
            <a:r>
              <a:rPr lang="ru-RU" sz="4800" b="1" u="sng" dirty="0" smtClean="0"/>
              <a:t> </a:t>
            </a:r>
            <a:r>
              <a:rPr lang="ru-RU" sz="4800" dirty="0" smtClean="0"/>
              <a:t>проведены следующие мероприятия: </a:t>
            </a:r>
          </a:p>
          <a:p>
            <a:pPr lvl="0">
              <a:buNone/>
            </a:pPr>
            <a:r>
              <a:rPr lang="ru-RU" sz="4800" dirty="0" smtClean="0"/>
              <a:t> «Каждой вещи своё место» (трудовой десант);  «Уход за руками и ногами», «Труд облагораживает человека»   - беседы;  «Человек и труд- дружно  живут» - занятие; </a:t>
            </a:r>
          </a:p>
          <a:p>
            <a:pPr>
              <a:buNone/>
            </a:pPr>
            <a:r>
              <a:rPr lang="ru-RU" sz="4800" dirty="0" smtClean="0"/>
              <a:t>Ежедневно уделялось  внимание   совершенствованию навыков аккуратного приема пищи,  опрятности, привычки следить за своим внешним видом, пользования средствами личной гигиены, самостоятельно умываться, мыть руки с мылом перед едой, по мере загрязнения, после пользования туалетом.</a:t>
            </a:r>
          </a:p>
          <a:p>
            <a:pPr>
              <a:buNone/>
            </a:pPr>
            <a:r>
              <a:rPr lang="ru-RU" sz="4800" dirty="0" smtClean="0"/>
              <a:t> Дети самостоятельно наводили порядок в своих комнатах, принимали участие в субботниках,   благоустройстве территории вокруг Центра, ежедневное дежурили по  столовой.  </a:t>
            </a:r>
          </a:p>
          <a:p>
            <a:pPr>
              <a:buNone/>
            </a:pPr>
            <a:r>
              <a:rPr lang="ru-RU" sz="4800" dirty="0" smtClean="0"/>
              <a:t>мероприятия по защите, уходу и улучшению природного окружения: «Осенний букет»; викторина «В мире животных», «Зеленые любимцы»; экскурсии и походы  на природу;</a:t>
            </a:r>
          </a:p>
          <a:p>
            <a:pPr>
              <a:buNone/>
            </a:pPr>
            <a:endParaRPr lang="ru-RU" sz="4800" dirty="0" smtClean="0"/>
          </a:p>
          <a:p>
            <a:pPr>
              <a:buNone/>
            </a:pPr>
            <a:r>
              <a:rPr lang="ru-RU" sz="4800" dirty="0" smtClean="0"/>
              <a:t>В результате выполнены задачи по формированию навыков индивидуальной и коллективной трудовой деятельности, потребности трудиться, развитию    трудовых навыков по уходу за собой и своим  жилищем.</a:t>
            </a:r>
          </a:p>
          <a:p>
            <a:pPr>
              <a:buNone/>
            </a:pPr>
            <a:endParaRPr lang="ru-RU" sz="3700" dirty="0"/>
          </a:p>
        </p:txBody>
      </p:sp>
      <p:pic>
        <p:nvPicPr>
          <p:cNvPr id="8" name="Picture 2" descr="F:\фото в презентацию\DSC_08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-10000"/>
          </a:blip>
          <a:srcRect t="15910" r="15135"/>
          <a:stretch>
            <a:fillRect/>
          </a:stretch>
        </p:blipFill>
        <p:spPr bwMode="auto">
          <a:xfrm>
            <a:off x="5796136" y="908720"/>
            <a:ext cx="2160240" cy="3805883"/>
          </a:xfrm>
          <a:prstGeom prst="rect">
            <a:avLst/>
          </a:prstGeom>
          <a:noFill/>
        </p:spPr>
      </p:pic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 flipV="1">
            <a:off x="69587" y="6298503"/>
            <a:ext cx="3671238" cy="154858"/>
          </a:xfrm>
        </p:spPr>
        <p:txBody>
          <a:bodyPr>
            <a:normAutofit fontScale="40000" lnSpcReduction="20000"/>
          </a:bodyPr>
          <a:lstStyle/>
          <a:p>
            <a:endParaRPr lang="ru-RU" sz="1200" dirty="0"/>
          </a:p>
        </p:txBody>
      </p:sp>
      <p:pic>
        <p:nvPicPr>
          <p:cNvPr id="7" name="Picture 2" descr="F:\фото в презентацию\DSC_0804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 flipH="1">
            <a:off x="4283968" y="2708920"/>
            <a:ext cx="2232248" cy="3941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632848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Профориентационное</a:t>
            </a:r>
            <a:r>
              <a:rPr lang="ru-RU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направление</a:t>
            </a:r>
            <a:endParaRPr lang="ru-RU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457200" y="2132856"/>
            <a:ext cx="3520440" cy="3993307"/>
          </a:xfrm>
        </p:spPr>
        <p:txBody>
          <a:bodyPr>
            <a:normAutofit fontScale="40000" lnSpcReduction="20000"/>
          </a:bodyPr>
          <a:lstStyle/>
          <a:p>
            <a:pPr lvl="0">
              <a:buNone/>
            </a:pPr>
            <a:r>
              <a:rPr lang="ru-RU" b="1" dirty="0" smtClean="0"/>
              <a:t> </a:t>
            </a:r>
            <a:endParaRPr lang="ru-RU" dirty="0" smtClean="0"/>
          </a:p>
          <a:p>
            <a:pPr>
              <a:buNone/>
            </a:pPr>
            <a:r>
              <a:rPr lang="ru-RU" sz="3000" dirty="0" smtClean="0"/>
              <a:t>« У кого мастерок, у кого молоток» ( беседа о рабочих инструментах );   знакомство с  жизнью и  деятельностью  знаменитых  тренеров России;  «Жизнь замечательных людей нашего района» (беседа); « Мир профессий»( викторина); «Почтальон – нужная профессия» (экскурсия на почту); «Мир профессий и место в нем»-деловая игра; правовая викторина; Беседа с информационной выставкой: «Здоровье и выбор профессии»; занятия с презентацией  «Я и моя профессия» ,«Перспективные профессии»;</a:t>
            </a:r>
          </a:p>
          <a:p>
            <a:pPr>
              <a:buNone/>
            </a:pPr>
            <a:r>
              <a:rPr lang="ru-RU" sz="3000" dirty="0" smtClean="0"/>
              <a:t> </a:t>
            </a:r>
          </a:p>
          <a:p>
            <a:pPr>
              <a:buNone/>
            </a:pPr>
            <a:r>
              <a:rPr lang="ru-RU" sz="3000" dirty="0" smtClean="0"/>
              <a:t>Диагностика социальной компетенции –</a:t>
            </a:r>
          </a:p>
          <a:p>
            <a:pPr>
              <a:buNone/>
            </a:pPr>
            <a:r>
              <a:rPr lang="ru-RU" sz="3000" dirty="0" smtClean="0"/>
              <a:t>тест « Профессиональная направленность» , анкета «Мои интересы» и др.показали, что воспитанники знакомы с особенностями профессий, обладают теоретическими знаниями о трудоустройстве, но с выбором профессии определились лишь 15% опрошенных.</a:t>
            </a:r>
          </a:p>
          <a:p>
            <a:pPr>
              <a:buNone/>
            </a:pPr>
            <a:r>
              <a:rPr lang="ru-RU" sz="3000" b="1" dirty="0" smtClean="0"/>
              <a:t> </a:t>
            </a:r>
            <a:endParaRPr lang="ru-RU" sz="3000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11265" name="Picture 1" descr="C:\Users\Администратор\Pictures\фото 2015\8 марта 15г\IMG_33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-10000"/>
          </a:blip>
          <a:stretch>
            <a:fillRect/>
          </a:stretch>
        </p:blipFill>
        <p:spPr bwMode="auto">
          <a:xfrm>
            <a:off x="4178300" y="2383434"/>
            <a:ext cx="3521075" cy="2959494"/>
          </a:xfrm>
          <a:prstGeom prst="rect">
            <a:avLst/>
          </a:prstGeom>
          <a:noFill/>
        </p:spPr>
      </p:pic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0" y="6093296"/>
            <a:ext cx="3521075" cy="231304"/>
          </a:xfrm>
        </p:spPr>
        <p:txBody>
          <a:bodyPr>
            <a:normAutofit fontScale="92500" lnSpcReduction="20000"/>
          </a:bodyPr>
          <a:lstStyle/>
          <a:p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01700" y="1556792"/>
            <a:ext cx="63345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ru-RU" sz="1400" dirty="0" smtClean="0"/>
              <a:t>В целях оказания помощи в осознанном выборе профессии воспитанниками проведены следующие мероприятия</a:t>
            </a:r>
            <a:r>
              <a:rPr lang="ru-RU" sz="1400" b="1" dirty="0" smtClean="0">
                <a:solidFill>
                  <a:srgbClr val="B13F9A"/>
                </a:solidFill>
              </a:rPr>
              <a:t>:</a:t>
            </a:r>
            <a:endParaRPr lang="ru-RU" sz="1400" b="1" dirty="0">
              <a:solidFill>
                <a:srgbClr val="B13F9A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Социально-бытовое направление</a:t>
            </a:r>
            <a:endParaRPr lang="ru-RU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 </a:t>
            </a:r>
            <a:r>
              <a:rPr lang="ru-RU" sz="1300" dirty="0" smtClean="0"/>
              <a:t>В целях формирования навыков гигиены, самообслуживания, бытовой  ориентировки  в течение года  проведены</a:t>
            </a:r>
          </a:p>
          <a:p>
            <a:pPr lvl="0">
              <a:buNone/>
            </a:pPr>
            <a:endParaRPr lang="ru-RU" sz="1300" dirty="0" smtClean="0"/>
          </a:p>
          <a:p>
            <a:pPr>
              <a:buNone/>
            </a:pPr>
            <a:r>
              <a:rPr lang="ru-RU" sz="1300" dirty="0" smtClean="0"/>
              <a:t> занятия: «Уход за одеждой и обувью», «Одевайся по погоде», «Покупки в магазине» и др.</a:t>
            </a:r>
          </a:p>
          <a:p>
            <a:pPr>
              <a:buNone/>
            </a:pPr>
            <a:r>
              <a:rPr lang="ru-RU" sz="1300" dirty="0" smtClean="0"/>
              <a:t>Дети обучались пользоваться зубной щеткой, туалетной комнатой, столовыми приборами и др., что способствовало социализации несовершеннолетних.</a:t>
            </a:r>
          </a:p>
          <a:p>
            <a:endParaRPr lang="ru-RU" dirty="0"/>
          </a:p>
        </p:txBody>
      </p:sp>
      <p:pic>
        <p:nvPicPr>
          <p:cNvPr id="1026" name="Picture 2" descr="F:\IMG_486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-10000"/>
          </a:blip>
          <a:stretch>
            <a:fillRect/>
          </a:stretch>
        </p:blipFill>
        <p:spPr bwMode="auto">
          <a:xfrm>
            <a:off x="4067944" y="1700808"/>
            <a:ext cx="3875616" cy="2906712"/>
          </a:xfrm>
          <a:prstGeom prst="rect">
            <a:avLst/>
          </a:prstGeom>
          <a:noFill/>
        </p:spPr>
      </p:pic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0" y="5867400"/>
            <a:ext cx="3521075" cy="457200"/>
          </a:xfrm>
        </p:spPr>
        <p:txBody>
          <a:bodyPr>
            <a:normAutofit/>
          </a:bodyPr>
          <a:lstStyle/>
          <a:p>
            <a:endParaRPr lang="ru-RU" sz="12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242048" cy="146304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Социально-правовое и </a:t>
            </a:r>
            <a:br>
              <a:rPr lang="ru-RU" sz="24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4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профилактическое направления</a:t>
            </a:r>
            <a:endParaRPr lang="ru-RU" sz="2400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b="1" dirty="0" smtClean="0"/>
              <a:t>  </a:t>
            </a:r>
            <a:r>
              <a:rPr lang="ru-RU" dirty="0" smtClean="0"/>
              <a:t>В целях привития знаний о гражданских правах и обязанностях, о законодательстве России, об отечественных традициях,  оказания правовой помощи</a:t>
            </a:r>
          </a:p>
          <a:p>
            <a:pPr lvl="0">
              <a:buNone/>
            </a:pPr>
            <a:endParaRPr lang="ru-RU" dirty="0" smtClean="0"/>
          </a:p>
          <a:p>
            <a:r>
              <a:rPr lang="ru-RU" dirty="0" smtClean="0"/>
              <a:t>проводились юридические консультации, профилактические беседы с подростками об ответственности несовершеннолетних за совершение противоправных действий, консультировались родители об ответственности за ненадлежащее исполнение обязанностей по воспитанию, обучению и содержанию детей. </a:t>
            </a:r>
          </a:p>
          <a:p>
            <a:r>
              <a:rPr lang="ru-RU" dirty="0" smtClean="0"/>
              <a:t> На занятиях дети знакомились  с историко-культурным наследием  России и Тверской </a:t>
            </a:r>
            <a:r>
              <a:rPr lang="ru-RU" dirty="0" smtClean="0"/>
              <a:t>области.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 smtClean="0"/>
              <a:t>В целях  предупреждения безнадзорности, самовольных уходов, суицидов была проведена большая индивидуальная профилактическая работа  с воспитанниками и их семьями,</a:t>
            </a:r>
          </a:p>
          <a:p>
            <a:r>
              <a:rPr lang="ru-RU" dirty="0" smtClean="0"/>
              <a:t> проводились консультации, профилактические беседы с подростками  и родителями об ответственности   за совершение противоправных действий, «Права и обязанности несовершеннолетнего» и др.  Были созданы  условия для организации досуга детей.</a:t>
            </a: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0" y="5867400"/>
            <a:ext cx="3521075" cy="457200"/>
          </a:xfrm>
        </p:spPr>
        <p:txBody>
          <a:bodyPr>
            <a:normAutofit/>
          </a:bodyPr>
          <a:lstStyle/>
          <a:p>
            <a:endParaRPr lang="ru-RU" sz="11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787208" cy="87671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Социально-психологическое направление</a:t>
            </a:r>
            <a:endParaRPr lang="ru-RU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</a:p>
          <a:p>
            <a:endParaRPr lang="ru-RU" dirty="0"/>
          </a:p>
        </p:txBody>
      </p:sp>
      <p:pic>
        <p:nvPicPr>
          <p:cNvPr id="5" name="Picture 2" descr="C:\Users\Надежда\Pictures\ФОТО\P521177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-10000"/>
          </a:blip>
          <a:stretch>
            <a:fillRect/>
          </a:stretch>
        </p:blipFill>
        <p:spPr bwMode="auto">
          <a:xfrm>
            <a:off x="4355976" y="1196752"/>
            <a:ext cx="3593083" cy="2640806"/>
          </a:xfrm>
          <a:prstGeom prst="rect">
            <a:avLst/>
          </a:prstGeom>
          <a:noFill/>
        </p:spPr>
      </p:pic>
      <p:pic>
        <p:nvPicPr>
          <p:cNvPr id="6" name="Picture 2" descr="F:\IMG_4817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4355976" y="3933056"/>
            <a:ext cx="3563888" cy="2564904"/>
          </a:xfrm>
          <a:prstGeom prst="rect">
            <a:avLst/>
          </a:prstGeom>
          <a:noFill/>
        </p:spPr>
      </p:pic>
      <p:pic>
        <p:nvPicPr>
          <p:cNvPr id="7" name="Picture 2" descr="F:\IMG_4701.JP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611560" y="2348880"/>
            <a:ext cx="3206572" cy="280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20675"/>
            <a:ext cx="7956376" cy="94808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 01 января 2015 года учреждение функционирует на основании </a:t>
            </a:r>
            <a:br>
              <a:rPr lang="ru-RU" sz="24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2400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412776"/>
            <a:ext cx="8028384" cy="5043587"/>
          </a:xfrm>
        </p:spPr>
        <p:txBody>
          <a:bodyPr>
            <a:normAutofit/>
          </a:bodyPr>
          <a:lstStyle/>
          <a:p>
            <a:pPr algn="ctr"/>
            <a:endParaRPr lang="ru-RU" sz="2400" u="sng" dirty="0" smtClean="0">
              <a:hlinkClick r:id="rId2"/>
            </a:endParaRPr>
          </a:p>
          <a:p>
            <a:pPr algn="ctr">
              <a:buNone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Федерального закона от 28.12.2013 г № 442-ФЗ «Об основах социального обслуживания граждан в Российской Федерации»</a:t>
            </a:r>
          </a:p>
          <a:p>
            <a:pPr algn="ctr">
              <a:buNone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и приказа Министерства социальной защиты населения Тверской области от 28.11.2014 № 284-нп «О социальном обслуживании отдельных категорий граждан поставщиками социальных услуг в Тверской области»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В соответствии с № 442-ФЗ «Об основах социального обслуживания граждан в Российской Федерации»  от 28.12.2013 г 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4627896"/>
          </a:xfrm>
        </p:spPr>
        <p:txBody>
          <a:bodyPr>
            <a:normAutofit fontScale="25000" lnSpcReduction="20000"/>
          </a:bodyPr>
          <a:lstStyle/>
          <a:p>
            <a:r>
              <a:rPr lang="ru-RU" sz="6400" dirty="0" smtClean="0"/>
              <a:t>Оказано услуг всего-93472, </a:t>
            </a:r>
          </a:p>
          <a:p>
            <a:r>
              <a:rPr lang="ru-RU" sz="6400" dirty="0" smtClean="0"/>
              <a:t> в том числе:</a:t>
            </a:r>
          </a:p>
          <a:p>
            <a:r>
              <a:rPr lang="ru-RU" sz="6400" dirty="0" smtClean="0"/>
              <a:t>Социально –бытовых-29210</a:t>
            </a:r>
          </a:p>
          <a:p>
            <a:r>
              <a:rPr lang="ru-RU" sz="6400" dirty="0" smtClean="0"/>
              <a:t>Социально-медицинских-23368</a:t>
            </a:r>
          </a:p>
          <a:p>
            <a:r>
              <a:rPr lang="ru-RU" sz="6400" dirty="0" smtClean="0"/>
              <a:t>Социально-психологических-5842</a:t>
            </a:r>
          </a:p>
          <a:p>
            <a:r>
              <a:rPr lang="ru-RU" sz="6400" dirty="0" smtClean="0"/>
              <a:t>Социально-педагогических-17526</a:t>
            </a:r>
          </a:p>
          <a:p>
            <a:r>
              <a:rPr lang="ru-RU" sz="6400" dirty="0" smtClean="0"/>
              <a:t>Социально-трудовых-5842</a:t>
            </a:r>
          </a:p>
          <a:p>
            <a:r>
              <a:rPr lang="ru-RU" sz="6400" dirty="0" smtClean="0"/>
              <a:t>Социально-правовых-11684</a:t>
            </a:r>
          </a:p>
          <a:p>
            <a:r>
              <a:rPr lang="ru-RU" sz="6400" dirty="0" smtClean="0"/>
              <a:t>Оказано содействие в предоставлении помощи, не относящейся к социальным услугам (социальное сопровождение)-59 чел, в том числе:</a:t>
            </a:r>
          </a:p>
          <a:p>
            <a:r>
              <a:rPr lang="ru-RU" sz="6400" dirty="0" smtClean="0"/>
              <a:t>Медицинской  (сопровождение в ГБУЗ «Рамешковская ЦРБ и другие медицинские учреждения)-59 чел</a:t>
            </a:r>
          </a:p>
          <a:p>
            <a:r>
              <a:rPr lang="ru-RU" sz="6400" dirty="0" smtClean="0"/>
              <a:t>Психологической-5 чел</a:t>
            </a:r>
          </a:p>
          <a:p>
            <a:r>
              <a:rPr lang="ru-RU" sz="6400" dirty="0" smtClean="0"/>
              <a:t>Педагогической (сопровождение в МОУ «</a:t>
            </a:r>
            <a:r>
              <a:rPr lang="ru-RU" sz="6400" dirty="0" err="1" smtClean="0"/>
              <a:t>Косковско-Горская</a:t>
            </a:r>
            <a:r>
              <a:rPr lang="ru-RU" sz="6400" dirty="0" smtClean="0"/>
              <a:t> ООШ)-33 чел</a:t>
            </a:r>
          </a:p>
          <a:p>
            <a:r>
              <a:rPr lang="ru-RU" sz="6400" dirty="0" smtClean="0"/>
              <a:t>Юридической-3 чел</a:t>
            </a:r>
          </a:p>
          <a:p>
            <a:endParaRPr lang="ru-RU" sz="6400" dirty="0" smtClean="0"/>
          </a:p>
          <a:p>
            <a:endParaRPr lang="ru-RU" sz="6400" dirty="0" smtClean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В соответствии с № 442-ФЗ «Об основах социального обслуживания граждан в Российской Федерации»  от 28.12.2013 г 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4051832"/>
          </a:xfrm>
        </p:spPr>
        <p:txBody>
          <a:bodyPr>
            <a:normAutofit fontScale="62500" lnSpcReduction="20000"/>
          </a:bodyPr>
          <a:lstStyle/>
          <a:p>
            <a:r>
              <a:rPr lang="ru-RU" sz="2800" dirty="0" smtClean="0"/>
              <a:t>Принято заявлений о предоставлении социальных услуг в стационарной форме несовершеннолетним гражданам, нуждающимся в социальной реабилитации -39</a:t>
            </a:r>
          </a:p>
          <a:p>
            <a:r>
              <a:rPr lang="ru-RU" sz="2800" dirty="0" smtClean="0"/>
              <a:t>Заключено договоров о предоставлении социальных услуг в стационарной форме -39</a:t>
            </a:r>
          </a:p>
          <a:p>
            <a:r>
              <a:rPr lang="ru-RU" sz="2800" dirty="0" smtClean="0"/>
              <a:t>Составлено   индивидуальной программы предоставления социальных услуг в стационарной форме -44</a:t>
            </a:r>
          </a:p>
          <a:p>
            <a:r>
              <a:rPr lang="ru-RU" sz="2800" dirty="0" smtClean="0"/>
              <a:t>Выдано заключений о выполнении индивидуальной программы -38</a:t>
            </a:r>
          </a:p>
          <a:p>
            <a:r>
              <a:rPr lang="ru-RU" sz="2800" dirty="0" smtClean="0"/>
              <a:t>     Подготовлено и проведено 16 консилиумов, на которых рассмотрены 103 индивидуальных программы реабилитации воспитанников (первичная, промежуточная, итоговая)</a:t>
            </a:r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836712"/>
            <a:ext cx="3520440" cy="5289451"/>
          </a:xfrm>
        </p:spPr>
        <p:txBody>
          <a:bodyPr anchor="ctr">
            <a:normAutofit/>
          </a:bodyPr>
          <a:lstStyle/>
          <a:p>
            <a:r>
              <a:rPr lang="ru-RU" sz="1700" dirty="0" smtClean="0">
                <a:cs typeface="Aharoni" pitchFamily="2" charset="-79"/>
              </a:rPr>
              <a:t>Работа Центра ведется в тесном взаимодействии со всеми учреждениями, входящими в систему профилактики безнадзорности и правонарушений несовершеннолетних (ТОСЗН, КДН и ЗП Администрации Рамешковского района, органами здравоохранения, органами внутренних дел, образовательными учреждениями, общественными и </a:t>
            </a:r>
          </a:p>
          <a:p>
            <a:pPr marL="273050" indent="-6350">
              <a:buNone/>
            </a:pPr>
            <a:r>
              <a:rPr lang="ru-RU" sz="1700" dirty="0" smtClean="0">
                <a:cs typeface="Aharoni" pitchFamily="2" charset="-79"/>
              </a:rPr>
              <a:t>другими  организациями).</a:t>
            </a:r>
          </a:p>
          <a:p>
            <a:endParaRPr lang="ru-RU" dirty="0"/>
          </a:p>
        </p:txBody>
      </p:sp>
      <p:pic>
        <p:nvPicPr>
          <p:cNvPr id="2051" name="Picture 3" descr="C:\Users\Администратор\Pictures\IMG_1617.JPG"/>
          <p:cNvPicPr>
            <a:picLocks noChangeAspect="1" noChangeArrowheads="1"/>
          </p:cNvPicPr>
          <p:nvPr/>
        </p:nvPicPr>
        <p:blipFill>
          <a:blip r:embed="rId2" cstate="print"/>
          <a:srcRect l="7843" t="7500"/>
          <a:stretch>
            <a:fillRect/>
          </a:stretch>
        </p:blipFill>
        <p:spPr bwMode="auto">
          <a:xfrm>
            <a:off x="4716016" y="908720"/>
            <a:ext cx="3384376" cy="2664296"/>
          </a:xfrm>
          <a:prstGeom prst="rect">
            <a:avLst/>
          </a:prstGeom>
          <a:noFill/>
        </p:spPr>
      </p:pic>
      <p:pic>
        <p:nvPicPr>
          <p:cNvPr id="48130" name="Picture 2" descr="C:\Users\Администратор\Pictures\фото 2015\8 марта 15г\IMG_336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636912"/>
            <a:ext cx="3096344" cy="2537849"/>
          </a:xfrm>
          <a:prstGeom prst="rect">
            <a:avLst/>
          </a:prstGeom>
          <a:noFill/>
        </p:spPr>
      </p:pic>
      <p:pic>
        <p:nvPicPr>
          <p:cNvPr id="48131" name="Picture 3" descr="C:\Users\Администратор\Pictures\американцы\SAM_24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4293096"/>
            <a:ext cx="2808312" cy="23825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60688"/>
          </a:xfrm>
        </p:spPr>
        <p:txBody>
          <a:bodyPr/>
          <a:lstStyle/>
          <a:p>
            <a:pPr algn="ctr"/>
            <a:r>
              <a:rPr lang="ru-RU" sz="4000" dirty="0" smtClean="0"/>
              <a:t>Задачи: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7571184" cy="5403000"/>
          </a:xfrm>
        </p:spPr>
        <p:txBody>
          <a:bodyPr>
            <a:noAutofit/>
          </a:bodyPr>
          <a:lstStyle/>
          <a:p>
            <a:r>
              <a:rPr lang="ru-RU" sz="1600" smtClean="0">
                <a:cs typeface="Aharoni" pitchFamily="2" charset="-79"/>
              </a:rPr>
              <a:t>Восстановление психического и физического здоровья детей и подростков;</a:t>
            </a:r>
          </a:p>
          <a:p>
            <a:pPr>
              <a:lnSpc>
                <a:spcPct val="170000"/>
              </a:lnSpc>
            </a:pPr>
            <a:r>
              <a:rPr lang="ru-RU" sz="1600" smtClean="0">
                <a:cs typeface="Aharoni" pitchFamily="2" charset="-79"/>
              </a:rPr>
              <a:t>Оказание помощи по выводу из кризисного состояния  воспитанников, их семей, попавших в трудную жизненную ситуацию;</a:t>
            </a:r>
          </a:p>
          <a:p>
            <a:pPr>
              <a:lnSpc>
                <a:spcPct val="170000"/>
              </a:lnSpc>
            </a:pPr>
            <a:r>
              <a:rPr lang="ru-RU" sz="1600" smtClean="0">
                <a:cs typeface="Aharoni" pitchFamily="2" charset="-79"/>
              </a:rPr>
              <a:t>Обеспечение временного проживания детей и подростков в нормальных бытовых условиях, приближённых к домашним,  с предоставлением питания, медицинского обслуживания;</a:t>
            </a:r>
          </a:p>
          <a:p>
            <a:pPr>
              <a:lnSpc>
                <a:spcPct val="170000"/>
              </a:lnSpc>
            </a:pPr>
            <a:r>
              <a:rPr lang="ru-RU" sz="1600" smtClean="0">
                <a:cs typeface="Aharoni" pitchFamily="2" charset="-79"/>
              </a:rPr>
              <a:t>Участие в выявлении и устранении причин и условий, способствующих безнадзорности и беспризорности несовершеннолетних;</a:t>
            </a:r>
          </a:p>
          <a:p>
            <a:pPr>
              <a:lnSpc>
                <a:spcPct val="170000"/>
              </a:lnSpc>
            </a:pPr>
            <a:r>
              <a:rPr lang="ru-RU" sz="1600" smtClean="0">
                <a:cs typeface="Aharoni" pitchFamily="2" charset="-79"/>
              </a:rPr>
              <a:t>Создание условий для продолжения воспитанниками обучения в школе и специальных учебных заведениях;</a:t>
            </a:r>
            <a:endParaRPr lang="ru-RU" sz="1600" dirty="0" smtClean="0"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04704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Работа с семьей</a:t>
            </a:r>
            <a:endParaRPr lang="ru-RU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340768"/>
            <a:ext cx="7239000" cy="5114968"/>
          </a:xfrm>
        </p:spPr>
        <p:txBody>
          <a:bodyPr>
            <a:normAutofit fontScale="92500" lnSpcReduction="10000"/>
          </a:bodyPr>
          <a:lstStyle/>
          <a:p>
            <a:r>
              <a:rPr lang="ru-RU" sz="1600" dirty="0" smtClean="0"/>
              <a:t>Изучение образа жизни семьи.(Изучение прошлого семьи.; особенностей личности членов семьи; выяснение общих проблем семьи; выяснение особенностей семейного воспитания; выявление положения детей в системе внутрисемейных взаимоотношений; выяснение близкого окружения семьи; изучение целей, ожиданий семьи.</a:t>
            </a:r>
          </a:p>
          <a:p>
            <a:r>
              <a:rPr lang="ru-RU" sz="1600" dirty="0" smtClean="0"/>
              <a:t>Постпатронат</a:t>
            </a:r>
          </a:p>
          <a:p>
            <a:r>
              <a:rPr lang="ru-RU" sz="1600" dirty="0" smtClean="0"/>
              <a:t>Согласование с межведомственными структурами социального портрета  района, банка данных о   семьях СОП и ТЖС</a:t>
            </a:r>
          </a:p>
          <a:p>
            <a:r>
              <a:rPr lang="ru-RU" sz="1600" dirty="0" smtClean="0"/>
              <a:t>Совместные мероприятия с родителями :праздники, родительские собрания</a:t>
            </a:r>
          </a:p>
          <a:p>
            <a:r>
              <a:rPr lang="ru-RU" sz="1600" dirty="0" smtClean="0"/>
              <a:t>Организация помощи в трудоустройстве родителей</a:t>
            </a:r>
          </a:p>
          <a:p>
            <a:r>
              <a:rPr lang="ru-RU" sz="1600" dirty="0" smtClean="0"/>
              <a:t>Оказание помощи в грамотном оформлении документов, запросов</a:t>
            </a:r>
          </a:p>
          <a:p>
            <a:r>
              <a:rPr lang="ru-RU" sz="1600" dirty="0" smtClean="0"/>
              <a:t>Консультации по обращению в другие государственные органы</a:t>
            </a:r>
          </a:p>
          <a:p>
            <a:r>
              <a:rPr lang="ru-RU" sz="1600" dirty="0" smtClean="0"/>
              <a:t>Организация помощи в решении жилищного вопроса</a:t>
            </a:r>
          </a:p>
          <a:p>
            <a:r>
              <a:rPr lang="ru-RU" sz="1600" dirty="0" smtClean="0"/>
              <a:t>Содействие в лечении родителей у нарколога</a:t>
            </a:r>
          </a:p>
          <a:p>
            <a:r>
              <a:rPr lang="ru-RU" sz="1600" dirty="0" smtClean="0"/>
              <a:t>Организация обследования воспитанников в областной ПМПК г.Тверь с целью определения образовательного статуса несовершеннолетнего</a:t>
            </a:r>
          </a:p>
          <a:p>
            <a:r>
              <a:rPr lang="ru-RU" sz="1600" dirty="0" smtClean="0"/>
              <a:t>Разработка, выпуск и распространение среди родителей памяток по педагогическим, законодательным, медицинским аспектам.</a:t>
            </a:r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64744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2400" u="sng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2400" u="sng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400" u="sng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2400" u="sng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400" u="sng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2400" u="sng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400" u="sng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2400" u="sng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400" u="sng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Численность несовершеннолетних, помещенных в учреждение за 2013-2015 </a:t>
            </a:r>
            <a:r>
              <a:rPr lang="ru-RU" sz="2400" u="sng" cap="none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гг</a:t>
            </a:r>
            <a:r>
              <a:rPr lang="ru-RU" sz="11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1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sz="2400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323528" y="1412776"/>
          <a:ext cx="7128792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539552" y="3789040"/>
            <a:ext cx="7344816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Ряд  1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-2013 г,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Ряд 2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-2014 г,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Ряд 3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-2015 г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Категория 1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-всего детей, помещенных в учреждение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Категория  2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-по направлению органов управления социальной защиты населения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Категория 3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–по личному заявлению несовершеннолетнего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Категория 4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–по заявлению родителей или законных представителей несовершеннолетнего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715200" cy="146304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u="sng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2400" u="sng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400" u="sng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2400" u="sng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400" u="sng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Численность несовершеннолетних, прошедших социальную реабилитацию за 2013-2015 </a:t>
            </a:r>
            <a:r>
              <a:rPr lang="ru-RU" sz="2400" u="sng" cap="none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гг</a:t>
            </a:r>
            <a:r>
              <a:rPr lang="ru-RU" sz="24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4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sz="2400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-17621"/>
            <a:ext cx="18473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/>
        </p:nvGraphicFramePr>
        <p:xfrm>
          <a:off x="899592" y="1556792"/>
          <a:ext cx="5818224" cy="1786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179512" y="-938072"/>
            <a:ext cx="7776864" cy="6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Ряд  1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-2013г,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Ряд 2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-2014 г,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Ряд 3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-2015 г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Категория 1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-всего детей,  прошедших реабилитацию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Категория  2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несовершеннолетних, оставшихся без попечения родителей или законных представителей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Категория 3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несовершеннолетних, проживающих в семьях, находящихся в социально-опасном положении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Категория 4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несовершеннолетних, оказавшихся в иной жизненной ситуации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7499176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u="sng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Численность несовершеннолетних, прошедших социальную реабилитацию в возрасте </a:t>
            </a:r>
            <a:br>
              <a:rPr lang="ru-RU" sz="2400" u="sng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400" u="sng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за 2013-2015 </a:t>
            </a:r>
            <a:r>
              <a:rPr lang="ru-RU" sz="2400" u="sng" cap="none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гг</a:t>
            </a:r>
            <a:endParaRPr lang="ru-RU" sz="2400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/>
          </p:cNvGraphicFramePr>
          <p:nvPr/>
        </p:nvGraphicFramePr>
        <p:xfrm>
          <a:off x="539552" y="1844824"/>
          <a:ext cx="6768752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467544" y="3837983"/>
            <a:ext cx="691276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Ряд  1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-2013 г,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Ряд 2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-2014 г,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Ряд 3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-2015 г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Категория 1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-несовершеннолетних в возрасте 3-7 лет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Категория  2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несовершеннолетних, в возрасте 8-10 лет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Категория 3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несовершеннолетних,  в возрасте 11-14 лет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Категория 4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несовершеннолетних,  в возрасте 15-18 лет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231704" cy="100811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u="sng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Устройство детей, помещенных в учреждение</a:t>
            </a:r>
            <a:br>
              <a:rPr lang="ru-RU" sz="2400" u="sng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400" u="sng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за 2013-2015 </a:t>
            </a:r>
            <a:r>
              <a:rPr lang="ru-RU" sz="2400" u="sng" cap="none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гг</a:t>
            </a:r>
            <a:endParaRPr lang="ru-RU" sz="2400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/>
        </p:nvGraphicFramePr>
        <p:xfrm>
          <a:off x="539552" y="1484784"/>
          <a:ext cx="7056784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467544" y="3005665"/>
            <a:ext cx="748883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Ряд  1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-2013г,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Ряд 2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-2014 г,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Ряд 3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-2015 г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Категория 1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-возвращено в родные семьи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Категория  2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передано под опеку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Категория 3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направлены в образовательные учреждения для детей-сирот и детей, оставшихся без попечения родителей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Категория 4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направлены в приемные семьи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Категория 5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-другие формы жизнеустройства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920880" cy="151216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основные выводы по программе:</a:t>
            </a:r>
            <a:br>
              <a:rPr lang="ru-RU" sz="36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3600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412776"/>
            <a:ext cx="7239000" cy="5042960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Все направления работы Центра несут комплексный характер, вбирают в себя различные стороны формирования личности и позволяют в комплексе решать воспитательные и реабилитационные задачи. Именно поэтому программа так актуальна для воспитанников, попавших в наш реабилитационный центр из семей, находящихся в трудной жизненной ситуации и(или) социально-опасном положении.</a:t>
            </a:r>
          </a:p>
          <a:p>
            <a:r>
              <a:rPr lang="ru-RU" sz="1600" dirty="0" smtClean="0"/>
              <a:t>Работа по реализации программы в нашем учреждении имеет положительный результат: дети с удовольствием посещают занятия, которые проходят в непринужденной, свободной обстановке доверия и сотрудничества.  Положительные результаты дает и педагогическое консультирование родителей.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073" name="Picture 1" descr="C:\Users\Администратор\Pictures\юбилей центра взросл\IMG_268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lum bright="-10000"/>
          </a:blip>
          <a:srcRect l="14315" t="-2610"/>
          <a:stretch>
            <a:fillRect/>
          </a:stretch>
        </p:blipFill>
        <p:spPr bwMode="auto">
          <a:xfrm>
            <a:off x="5220072" y="3933056"/>
            <a:ext cx="3017019" cy="27089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F:\IMG_4811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7239000" cy="792088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u="sng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2400" u="sng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400" u="sng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2400" u="sng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400" u="sng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2400" u="sng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400" u="sng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2400" u="sng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400" u="sng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2400" u="sng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4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24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4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</a:t>
            </a:r>
            <a:br>
              <a:rPr lang="ru-RU" sz="24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400" u="sng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Анализ медицинской деятельности</a:t>
            </a:r>
            <a:endParaRPr lang="ru-RU" sz="2400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sz="1800" dirty="0" smtClean="0"/>
              <a:t>В 2015 году на диспансерном учете состояло   9 детей по следующим заболеваниям:</a:t>
            </a:r>
          </a:p>
          <a:p>
            <a:pPr lvl="0"/>
            <a:r>
              <a:rPr lang="ru-RU" sz="1800" dirty="0" err="1" smtClean="0"/>
              <a:t>Вегетососудистая</a:t>
            </a:r>
            <a:r>
              <a:rPr lang="ru-RU" sz="1800" dirty="0" smtClean="0"/>
              <a:t> дистония-1 чел</a:t>
            </a:r>
          </a:p>
          <a:p>
            <a:pPr lvl="0"/>
            <a:r>
              <a:rPr lang="ru-RU" sz="1800" dirty="0" smtClean="0"/>
              <a:t>Дискенизия желчевыводящих путей-3 чел.</a:t>
            </a:r>
          </a:p>
          <a:p>
            <a:pPr lvl="0"/>
            <a:r>
              <a:rPr lang="ru-RU" sz="1800" dirty="0" smtClean="0"/>
              <a:t> ДЦП -1 чел</a:t>
            </a:r>
          </a:p>
          <a:p>
            <a:pPr lvl="0"/>
            <a:r>
              <a:rPr lang="ru-RU" sz="1800" dirty="0" smtClean="0"/>
              <a:t>Энурез-6 чел.</a:t>
            </a:r>
          </a:p>
          <a:p>
            <a:pPr lvl="0"/>
            <a:r>
              <a:rPr lang="ru-RU" sz="1800" dirty="0" smtClean="0"/>
              <a:t>Ожирение-1 чел.</a:t>
            </a:r>
          </a:p>
          <a:p>
            <a:pPr lvl="0"/>
            <a:r>
              <a:rPr lang="ru-RU" sz="1800" dirty="0" err="1" smtClean="0"/>
              <a:t>Пиелоэктация</a:t>
            </a:r>
            <a:r>
              <a:rPr lang="ru-RU" sz="1800" dirty="0" smtClean="0"/>
              <a:t> левой почки -1 чел</a:t>
            </a:r>
            <a:endParaRPr lang="ru-RU" sz="18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51520" y="320040"/>
            <a:ext cx="7776864" cy="732696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Результаты диспансеризации</a:t>
            </a:r>
            <a:endParaRPr lang="ru-RU" sz="2400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1268760"/>
            <a:ext cx="7239000" cy="5186976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В  марте, апреле и ноябре 2015  года в ходе диспансеризации осмотрено 29 детей в ГБУЗ ДОКБ г.Тверь 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Структура выявленных при диспансеризации заболеваний по нозологии: </a:t>
            </a:r>
          </a:p>
          <a:p>
            <a:r>
              <a:rPr lang="ru-RU" dirty="0" smtClean="0"/>
              <a:t>1 категория - заболевания костно-мышечной системы-26%</a:t>
            </a:r>
          </a:p>
          <a:p>
            <a:r>
              <a:rPr lang="ru-RU" dirty="0" smtClean="0"/>
              <a:t>2 категория - заболевания органов пищеварения-15 %</a:t>
            </a:r>
          </a:p>
          <a:p>
            <a:r>
              <a:rPr lang="ru-RU" dirty="0" smtClean="0"/>
              <a:t>3 категория -болезни глаза- 15 %</a:t>
            </a:r>
          </a:p>
          <a:p>
            <a:r>
              <a:rPr lang="ru-RU" dirty="0" smtClean="0"/>
              <a:t>4 категория - психические расстройства-8,3 %</a:t>
            </a:r>
          </a:p>
          <a:p>
            <a:r>
              <a:rPr lang="ru-RU" dirty="0" smtClean="0"/>
              <a:t>5 категория -болезни эндокринной системы-8,3 %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На 1 ребенка приходится 2,8 заболеваний, 58 % всех заболеваний выявлено впервые.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Распределение осмотренных детей по группам здоровья:</a:t>
            </a:r>
          </a:p>
          <a:p>
            <a:r>
              <a:rPr lang="ru-RU" dirty="0" smtClean="0"/>
              <a:t>1 группа-6,7 %</a:t>
            </a:r>
          </a:p>
          <a:p>
            <a:r>
              <a:rPr lang="ru-RU" dirty="0" smtClean="0"/>
              <a:t>2 группа-60 %</a:t>
            </a:r>
          </a:p>
          <a:p>
            <a:r>
              <a:rPr lang="ru-RU" dirty="0" smtClean="0"/>
              <a:t>3 группа- 33,3%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7715200" cy="576064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Оздоровительные мероприятия</a:t>
            </a:r>
            <a:endParaRPr lang="ru-RU" sz="2400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7239000" cy="5400600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r>
              <a:rPr lang="ru-RU" sz="3500" b="1" dirty="0" smtClean="0"/>
              <a:t>На протяжении года осуществлялись оздоровительные мероприятия:</a:t>
            </a:r>
            <a:endParaRPr lang="ru-RU" sz="3500" dirty="0" smtClean="0"/>
          </a:p>
          <a:p>
            <a:r>
              <a:rPr lang="ru-RU" sz="3500" dirty="0" smtClean="0"/>
              <a:t>соблюдение режима дня</a:t>
            </a:r>
          </a:p>
          <a:p>
            <a:r>
              <a:rPr lang="ru-RU" sz="3500" dirty="0" smtClean="0"/>
              <a:t>полноценное питание</a:t>
            </a:r>
          </a:p>
          <a:p>
            <a:r>
              <a:rPr lang="ru-RU" sz="3500" dirty="0" smtClean="0"/>
              <a:t>углубленные профессиональные осмотры с привлечением узких специалистов и лабораторными обследованиями-1 раз в год</a:t>
            </a:r>
          </a:p>
          <a:p>
            <a:r>
              <a:rPr lang="ru-RU" sz="3500" dirty="0" smtClean="0"/>
              <a:t>стационарное лечение-15 чел, из них 2-в стационарах г.Тверь, </a:t>
            </a:r>
          </a:p>
          <a:p>
            <a:r>
              <a:rPr lang="ru-RU" sz="3500" dirty="0" smtClean="0"/>
              <a:t>консультация фтизиатра в детском противотуберкулезном диспансере г.Тверь- 4 чел.</a:t>
            </a:r>
          </a:p>
          <a:p>
            <a:r>
              <a:rPr lang="ru-RU" sz="3500" dirty="0" smtClean="0"/>
              <a:t>санация хронических очагов инфекций</a:t>
            </a:r>
          </a:p>
          <a:p>
            <a:r>
              <a:rPr lang="ru-RU" sz="3500" dirty="0" smtClean="0"/>
              <a:t>санаторно-курортное лечение-8 человек (Санаторий «Радуга»-1 чел, «Детский противотуберкулезный санаторий №2 -2 чел; санаторий Новинки – 5 чел</a:t>
            </a:r>
          </a:p>
          <a:p>
            <a:r>
              <a:rPr lang="ru-RU" sz="3500" dirty="0" smtClean="0"/>
              <a:t>оздоровительные лагеря-20 человек</a:t>
            </a:r>
          </a:p>
          <a:p>
            <a:r>
              <a:rPr lang="ru-RU" sz="3500" dirty="0" err="1" smtClean="0"/>
              <a:t>дегельмитизация</a:t>
            </a:r>
            <a:r>
              <a:rPr lang="ru-RU" sz="3500" dirty="0" smtClean="0"/>
              <a:t>- по показаниям</a:t>
            </a:r>
          </a:p>
          <a:p>
            <a:r>
              <a:rPr lang="ru-RU" sz="3500" dirty="0" smtClean="0"/>
              <a:t>утренняя гимнастика</a:t>
            </a:r>
          </a:p>
          <a:p>
            <a:r>
              <a:rPr lang="ru-RU" sz="3500" dirty="0" smtClean="0"/>
              <a:t>занятия на свежем воздухе-  круглогодично</a:t>
            </a:r>
          </a:p>
          <a:p>
            <a:pPr>
              <a:buNone/>
            </a:pPr>
            <a:r>
              <a:rPr lang="ru-RU" sz="3500" dirty="0" smtClean="0"/>
              <a:t> </a:t>
            </a:r>
          </a:p>
          <a:p>
            <a:pPr>
              <a:buNone/>
            </a:pPr>
            <a:r>
              <a:rPr lang="ru-RU" sz="3500" b="1" dirty="0" smtClean="0"/>
              <a:t>Профилактика инфекционных заболеваний</a:t>
            </a:r>
            <a:r>
              <a:rPr lang="ru-RU" sz="3500" b="1" u="sng" dirty="0" smtClean="0"/>
              <a:t>:</a:t>
            </a:r>
            <a:endParaRPr lang="ru-RU" sz="3500" dirty="0" smtClean="0"/>
          </a:p>
          <a:p>
            <a:r>
              <a:rPr lang="ru-RU" sz="3500" dirty="0" smtClean="0"/>
              <a:t>соблюдение санитарно-эпидемиологического режима</a:t>
            </a:r>
          </a:p>
          <a:p>
            <a:r>
              <a:rPr lang="ru-RU" sz="3500" dirty="0" smtClean="0"/>
              <a:t>профилактические прививки согласно календаря прививок</a:t>
            </a:r>
          </a:p>
          <a:p>
            <a:r>
              <a:rPr lang="ru-RU" sz="3500" dirty="0" smtClean="0"/>
              <a:t>санитарно-просветительская работа среди персонала и детей</a:t>
            </a:r>
          </a:p>
          <a:p>
            <a:r>
              <a:rPr lang="ru-RU" sz="3500" dirty="0" smtClean="0"/>
              <a:t>прием детей в Центр после полного обследования</a:t>
            </a:r>
          </a:p>
          <a:p>
            <a:pPr>
              <a:buNone/>
            </a:pPr>
            <a:r>
              <a:rPr lang="ru-RU" sz="3500" dirty="0" smtClean="0"/>
              <a:t> </a:t>
            </a:r>
          </a:p>
          <a:p>
            <a:pPr>
              <a:buNone/>
            </a:pPr>
            <a:r>
              <a:rPr lang="ru-RU" sz="3500" b="1" dirty="0" smtClean="0"/>
              <a:t>Организация полноценного питания</a:t>
            </a:r>
            <a:endParaRPr lang="ru-RU" sz="3500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 descr="C:\Users\Администратор\Pictures\день соц раб слайды\Рисунок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3284984"/>
            <a:ext cx="2699792" cy="3284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76712"/>
          </a:xfrm>
        </p:spPr>
        <p:txBody>
          <a:bodyPr/>
          <a:lstStyle/>
          <a:p>
            <a:pPr algn="ctr"/>
            <a:r>
              <a:rPr lang="ru-RU" sz="4000" dirty="0" smtClean="0"/>
              <a:t>Задачи: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7571184" cy="4320480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70000"/>
              </a:lnSpc>
            </a:pPr>
            <a:r>
              <a:rPr lang="ru-RU" sz="3400" dirty="0" smtClean="0">
                <a:cs typeface="Aharoni" pitchFamily="2" charset="-79"/>
              </a:rPr>
              <a:t>Оказание помощи в интеллектуальном развитии несовершеннолетних, изучении культурных традиций;</a:t>
            </a:r>
            <a:r>
              <a:rPr lang="ru-RU" sz="3400" b="1" dirty="0" smtClean="0">
                <a:cs typeface="Aharoni" pitchFamily="2" charset="-79"/>
              </a:rPr>
              <a:t> </a:t>
            </a:r>
            <a:endParaRPr lang="ru-RU" sz="3400" dirty="0" smtClean="0">
              <a:cs typeface="Aharoni" pitchFamily="2" charset="-79"/>
            </a:endParaRPr>
          </a:p>
          <a:p>
            <a:pPr>
              <a:lnSpc>
                <a:spcPct val="170000"/>
              </a:lnSpc>
            </a:pPr>
            <a:r>
              <a:rPr lang="ru-RU" sz="3400" dirty="0" smtClean="0">
                <a:cs typeface="Aharoni" pitchFamily="2" charset="-79"/>
              </a:rPr>
              <a:t>Гражданско-патриотическое, спортивно-оздоровительное; духовно-нравственное, трудовое воспитание детей;</a:t>
            </a:r>
          </a:p>
          <a:p>
            <a:pPr>
              <a:lnSpc>
                <a:spcPct val="170000"/>
              </a:lnSpc>
            </a:pPr>
            <a:r>
              <a:rPr lang="ru-RU" sz="3400" dirty="0" smtClean="0">
                <a:cs typeface="Aharoni" pitchFamily="2" charset="-79"/>
              </a:rPr>
              <a:t>Создание реабилитационной среды, содержащей единые национальные культурные ценности страны и региона;</a:t>
            </a:r>
          </a:p>
          <a:p>
            <a:pPr>
              <a:lnSpc>
                <a:spcPct val="170000"/>
              </a:lnSpc>
            </a:pPr>
            <a:r>
              <a:rPr lang="ru-RU" sz="3400" dirty="0" smtClean="0">
                <a:cs typeface="Aharoni" pitchFamily="2" charset="-79"/>
              </a:rPr>
              <a:t>Взаимодействие учреждения при разработке индивидуальных программ социализации воспитанников с социальными субъектами воспитания ( ветеранские, национально-культурные, спортивные  и др.)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499176" cy="516672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Контрольная деятельность учреждения</a:t>
            </a:r>
            <a:endParaRPr lang="ru-RU" sz="2400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7239000" cy="5258984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В соответствии с  Положением о порядке контроля качества социальных услуг проводился </a:t>
            </a:r>
          </a:p>
          <a:p>
            <a:endParaRPr lang="ru-RU" sz="1600" dirty="0" smtClean="0"/>
          </a:p>
          <a:p>
            <a:r>
              <a:rPr lang="ru-RU" sz="1600" dirty="0" smtClean="0"/>
              <a:t>детальный анализ соответствия предоставляемых услуг требованиям нормативных документов; анализ и оценка результатов работы учреждения в области качества услуг; проверка эффективности соответствия деятельности специалистов основным задачам Центра в области качества услуг; выработка корректирующих действий, направленных на устранение недостатков, выявленных в процессе предоставления услуг, и совершенствование системы качества. </a:t>
            </a:r>
          </a:p>
          <a:p>
            <a:r>
              <a:rPr lang="ru-RU" sz="1600" dirty="0" smtClean="0"/>
              <a:t>Проверено качество услуг, оказываемых клиентам специалистами социальной, воспитательно-реабилитационной , медицинской и административно-хозяйственной службы </a:t>
            </a:r>
            <a:endParaRPr lang="ru-RU" sz="16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239000" cy="1584176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u="sng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3200" u="sng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200" u="sng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3200" u="sng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200" u="sng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Материально-техническое</a:t>
            </a:r>
            <a:br>
              <a:rPr lang="ru-RU" sz="3200" u="sng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200" u="sng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и финансовое  обеспечение</a:t>
            </a:r>
            <a:r>
              <a:rPr lang="ru-RU" sz="32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32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200" u="sng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Бюджет учреждения</a:t>
            </a:r>
            <a:endParaRPr lang="ru-RU" sz="3200" u="sng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32856"/>
            <a:ext cx="7239000" cy="4322880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Объем финансирования на 2015 год составлял 8 280 216,6 рублей, иные субсидии-16 500 руб., Выделенные денежные средства были  освоены. </a:t>
            </a:r>
          </a:p>
          <a:p>
            <a:endParaRPr lang="ru-RU" sz="1600" dirty="0" smtClean="0"/>
          </a:p>
          <a:p>
            <a:pPr lvl="0"/>
            <a:r>
              <a:rPr lang="ru-RU" sz="1600" dirty="0" smtClean="0"/>
              <a:t>Уровень заработной платы  на 31.12.2015 г-минимальный-5965,0 руб.,  средний-14318,90  руб. ( с учетом сложившейся средней заработной платы в Тверской области) и по категориям работников:</a:t>
            </a:r>
          </a:p>
          <a:p>
            <a:pPr lvl="0"/>
            <a:r>
              <a:rPr lang="ru-RU" sz="1600" dirty="0" smtClean="0"/>
              <a:t>Педагогические работники-15 383,97 руб.</a:t>
            </a:r>
          </a:p>
          <a:p>
            <a:pPr lvl="0"/>
            <a:r>
              <a:rPr lang="ru-RU" sz="1600" dirty="0" smtClean="0"/>
              <a:t>Средний медицинский персонал-16 341,67 руб.</a:t>
            </a:r>
          </a:p>
          <a:p>
            <a:pPr lvl="0"/>
            <a:r>
              <a:rPr lang="ru-RU" sz="1600" dirty="0" smtClean="0"/>
              <a:t>Младший медицинский персонал-12 479,17 руб.</a:t>
            </a:r>
          </a:p>
          <a:p>
            <a:pPr lvl="0"/>
            <a:r>
              <a:rPr lang="ru-RU" sz="1600" dirty="0" smtClean="0"/>
              <a:t>Прочие работники-10 355,00 руб.</a:t>
            </a:r>
          </a:p>
          <a:p>
            <a:pPr lvl="0"/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7632848" cy="1008112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Взаимодействие с общественными организациями и благотворительными фондами</a:t>
            </a:r>
            <a:endParaRPr lang="ru-RU" sz="2000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Центр вел активную работу по привлечению дополнительных источников финансирования (пожертвования организаций и физических лиц) :</a:t>
            </a:r>
          </a:p>
          <a:p>
            <a:r>
              <a:rPr lang="ru-RU" sz="1600" dirty="0" smtClean="0"/>
              <a:t>В феврале 2015 года проведен капитальный ремонт столовой</a:t>
            </a:r>
          </a:p>
          <a:p>
            <a:r>
              <a:rPr lang="ru-RU" sz="1600" dirty="0" smtClean="0"/>
              <a:t>В июле 2015 года поступило детское игровое оборудование (детская площадка) на общую сумму 403560,00 рублей</a:t>
            </a:r>
          </a:p>
          <a:p>
            <a:r>
              <a:rPr lang="ru-RU" sz="1600" dirty="0" smtClean="0"/>
              <a:t>в декабре 2015 года поступило на счет учреждения  60 271,17 рублей</a:t>
            </a:r>
          </a:p>
          <a:p>
            <a:r>
              <a:rPr lang="ru-RU" sz="1600" dirty="0" smtClean="0"/>
              <a:t>За счет благотворительных средств</a:t>
            </a:r>
          </a:p>
          <a:p>
            <a:r>
              <a:rPr lang="ru-RU" sz="1600" dirty="0" smtClean="0"/>
              <a:t>Организованы праздники для воспитанников с именными подарками</a:t>
            </a:r>
            <a:endParaRPr lang="ru-RU" sz="1600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3419872" y="4365104"/>
          <a:ext cx="4392488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8868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ОСНОВНЫЕ НАПРАВЛЕНИЯ ДЕЯТЕЛЬНОСТИ ПОПЕЧИТЕЛЬСКОГО </a:t>
            </a:r>
            <a:r>
              <a:rPr lang="ru-RU" sz="24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СОВЕТА В 2015 ГОДУ</a:t>
            </a:r>
            <a:endParaRPr lang="ru-RU" sz="2400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7239000" cy="3672408"/>
          </a:xfrm>
        </p:spPr>
        <p:txBody>
          <a:bodyPr>
            <a:normAutofit fontScale="70000" lnSpcReduction="20000"/>
          </a:bodyPr>
          <a:lstStyle/>
          <a:p>
            <a:r>
              <a:rPr lang="ru-RU" sz="2300" dirty="0" smtClean="0"/>
              <a:t>В течение года было </a:t>
            </a:r>
            <a:r>
              <a:rPr lang="ru-RU" sz="2300" dirty="0" smtClean="0"/>
              <a:t>проведено 5 заседаний Попечительского </a:t>
            </a:r>
            <a:r>
              <a:rPr lang="ru-RU" sz="2300" dirty="0" smtClean="0"/>
              <a:t>Совета</a:t>
            </a:r>
          </a:p>
          <a:p>
            <a:r>
              <a:rPr lang="ru-RU" sz="2300" dirty="0" smtClean="0"/>
              <a:t>На котором рассматривались вопросы</a:t>
            </a:r>
          </a:p>
          <a:p>
            <a:r>
              <a:rPr lang="ru-RU" sz="2300" dirty="0" smtClean="0"/>
              <a:t>-содействие </a:t>
            </a:r>
            <a:r>
              <a:rPr lang="ru-RU" sz="2300" dirty="0" smtClean="0"/>
              <a:t>в привлечении внебюджетных источников финансирования </a:t>
            </a:r>
            <a:r>
              <a:rPr lang="ru-RU" sz="2300" dirty="0" smtClean="0"/>
              <a:t>для организации </a:t>
            </a:r>
            <a:r>
              <a:rPr lang="ru-RU" sz="2300" dirty="0" smtClean="0"/>
              <a:t>хозяйственной деятельности Учреждения</a:t>
            </a:r>
            <a:r>
              <a:rPr lang="ru-RU" sz="2300" dirty="0" smtClean="0"/>
              <a:t>;</a:t>
            </a:r>
            <a:endParaRPr lang="ru-RU" sz="2300" dirty="0" smtClean="0"/>
          </a:p>
          <a:p>
            <a:r>
              <a:rPr lang="ru-RU" sz="2300" dirty="0" smtClean="0"/>
              <a:t>-содействие в финансировании нововведений, способствующих дальнейшему совершенствованию управления Учреждением, укреплению его материально-технической базы, улучшению обслуживания граждан, внедрению новых форм обслуживания населения;</a:t>
            </a:r>
          </a:p>
          <a:p>
            <a:r>
              <a:rPr lang="ru-RU" sz="2300" dirty="0" smtClean="0"/>
              <a:t>-содействие в улучшении культурно-бытового и социально-медицинского обслуживания проживающих в учреждении несовершеннолетних</a:t>
            </a:r>
            <a:r>
              <a:rPr lang="ru-RU" sz="2300" dirty="0" smtClean="0"/>
              <a:t>;</a:t>
            </a:r>
            <a:r>
              <a:rPr lang="ru-RU" sz="2300" dirty="0" smtClean="0"/>
              <a:t> </a:t>
            </a:r>
            <a:r>
              <a:rPr lang="ru-RU" sz="2300" dirty="0" smtClean="0"/>
              <a:t>совершенствование социально-реабилитационного </a:t>
            </a:r>
            <a:r>
              <a:rPr lang="ru-RU" sz="2300" dirty="0" smtClean="0"/>
              <a:t>процесса.</a:t>
            </a:r>
          </a:p>
          <a:p>
            <a:endParaRPr lang="ru-RU" sz="2300" dirty="0" smtClean="0"/>
          </a:p>
          <a:p>
            <a:endParaRPr lang="ru-RU" sz="2300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64807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u="sng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u="sng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700" u="sng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Состояние материально-технической базы</a:t>
            </a:r>
            <a:r>
              <a:rPr lang="ru-RU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7239000" cy="5330992"/>
          </a:xfrm>
        </p:spPr>
        <p:txBody>
          <a:bodyPr>
            <a:normAutofit fontScale="62500" lnSpcReduction="20000"/>
          </a:bodyPr>
          <a:lstStyle/>
          <a:p>
            <a:pPr marL="268288" indent="0" algn="just">
              <a:buNone/>
            </a:pPr>
            <a:r>
              <a:rPr lang="ru-RU" b="1" dirty="0" smtClean="0"/>
              <a:t> </a:t>
            </a:r>
            <a:r>
              <a:rPr lang="ru-RU" dirty="0" smtClean="0">
                <a:cs typeface="Aharoni" pitchFamily="2" charset="-79"/>
              </a:rPr>
              <a:t>     Центр обеспечен необходимыми помещениями, в соответствии с </a:t>
            </a:r>
            <a:r>
              <a:rPr lang="ru-RU" dirty="0" err="1" smtClean="0">
                <a:cs typeface="Aharoni" pitchFamily="2" charset="-79"/>
              </a:rPr>
              <a:t>СанПин</a:t>
            </a:r>
            <a:r>
              <a:rPr lang="ru-RU" dirty="0" smtClean="0">
                <a:cs typeface="Aharoni" pitchFamily="2" charset="-79"/>
              </a:rPr>
              <a:t> 2.4.1201-03. Спальни для девочек, площадью 30,16 м.кв. на 7-8 мест с совмещенным санузлом; игровая комната площадью 24,36 м.кв.; спальня для мальчиков, площадью 30,16 кв.м. на 7-8 мест; спальня для детей дошкольного возраста, площадью 30,16 </a:t>
            </a:r>
            <a:r>
              <a:rPr lang="ru-RU" dirty="0" err="1" smtClean="0">
                <a:cs typeface="Aharoni" pitchFamily="2" charset="-79"/>
              </a:rPr>
              <a:t>м.кв</a:t>
            </a:r>
            <a:r>
              <a:rPr lang="ru-RU" dirty="0" smtClean="0">
                <a:cs typeface="Aharoni" pitchFamily="2" charset="-79"/>
              </a:rPr>
              <a:t> на 7-8 мест; санузел для мальчиков и малышей; </a:t>
            </a:r>
            <a:r>
              <a:rPr lang="ru-RU" dirty="0" err="1" smtClean="0">
                <a:cs typeface="Aharoni" pitchFamily="2" charset="-79"/>
              </a:rPr>
              <a:t>общегрупповая</a:t>
            </a:r>
            <a:r>
              <a:rPr lang="ru-RU" dirty="0" smtClean="0">
                <a:cs typeface="Aharoni" pitchFamily="2" charset="-79"/>
              </a:rPr>
              <a:t> комната и место для приготовления уроков, площадью 24,36 </a:t>
            </a:r>
            <a:r>
              <a:rPr lang="ru-RU" dirty="0" err="1" smtClean="0">
                <a:cs typeface="Aharoni" pitchFamily="2" charset="-79"/>
              </a:rPr>
              <a:t>м.кв</a:t>
            </a:r>
            <a:r>
              <a:rPr lang="ru-RU" dirty="0" smtClean="0">
                <a:cs typeface="Aharoni" pitchFamily="2" charset="-79"/>
              </a:rPr>
              <a:t>; столовая и актовый зал совмещены,  имеются общая душевая; комната гигиены для девочек; кладовые; набор помещений для администрации; изолятор, общей площадью 358,5 кв.  м</a:t>
            </a:r>
          </a:p>
          <a:p>
            <a:pPr marL="268288" indent="0" algn="just">
              <a:buNone/>
            </a:pPr>
            <a:r>
              <a:rPr lang="ru-RU" dirty="0" smtClean="0">
                <a:cs typeface="Aharoni" pitchFamily="2" charset="-79"/>
              </a:rPr>
              <a:t>     Имеются 1  автобус ГАЗЕЛЬ 322132, 2005 г.в. Техническое состояние- неудовлетворительное. Транспорт подлежит списанию.</a:t>
            </a:r>
          </a:p>
          <a:p>
            <a:pPr marL="268288" indent="0" algn="just">
              <a:buNone/>
            </a:pPr>
            <a:r>
              <a:rPr lang="ru-RU" dirty="0" smtClean="0">
                <a:cs typeface="Aharoni" pitchFamily="2" charset="-79"/>
              </a:rPr>
              <a:t>Здание  Центра  введено в эксплуатацию в 1991 году. С тех пор  капитальный ремонт здания и помещений  не производился.   Требуется капитальный ремонт помещений.</a:t>
            </a:r>
          </a:p>
          <a:p>
            <a:pPr marL="268288" indent="0" algn="just">
              <a:buNone/>
            </a:pPr>
            <a:r>
              <a:rPr lang="ru-RU" dirty="0" smtClean="0">
                <a:cs typeface="Aharoni" pitchFamily="2" charset="-79"/>
              </a:rPr>
              <a:t>    Кровля, система отопления нуждаются в капитальном ремонте.</a:t>
            </a:r>
          </a:p>
          <a:p>
            <a:pPr marL="268288" indent="0" algn="just">
              <a:buNone/>
            </a:pPr>
            <a:r>
              <a:rPr lang="ru-RU" dirty="0" smtClean="0">
                <a:cs typeface="Aharoni" pitchFamily="2" charset="-79"/>
              </a:rPr>
              <a:t>   В связи с перечисленными проблемами, в помещениях Центра стоит сырость, углы   часто покрываются плесенью, краска со стен, потолка обдирается, отчего работники  Центра вынуждены проводить ежегодные косметические ремонты помещений.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571184" cy="1143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Средняя стоимость содержания одного воспитанника в день</a:t>
            </a:r>
            <a:endParaRPr lang="ru-RU" sz="2400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60848"/>
            <a:ext cx="7239000" cy="4394888"/>
          </a:xfrm>
        </p:spPr>
        <p:txBody>
          <a:bodyPr>
            <a:normAutofit/>
          </a:bodyPr>
          <a:lstStyle/>
          <a:p>
            <a:r>
              <a:rPr lang="ru-RU" sz="2000" dirty="0" smtClean="0">
                <a:ea typeface="Times New Roman"/>
                <a:cs typeface="Aharoni" pitchFamily="2" charset="-79"/>
              </a:rPr>
              <a:t>Выполнение плана </a:t>
            </a:r>
            <a:r>
              <a:rPr lang="ru-RU" sz="2000" dirty="0" smtClean="0">
                <a:ea typeface="Calibri"/>
                <a:cs typeface="Aharoni" pitchFamily="2" charset="-79"/>
              </a:rPr>
              <a:t>койко-дней 6500\5842 (89,8%)</a:t>
            </a:r>
          </a:p>
          <a:p>
            <a:r>
              <a:rPr lang="ru-RU" sz="2000" dirty="0" smtClean="0">
                <a:cs typeface="Aharoni" pitchFamily="2" charset="-79"/>
              </a:rPr>
              <a:t>Средняя стоимость содержания одного воспитанника в день -1157\1027 (88,8 %)</a:t>
            </a:r>
          </a:p>
          <a:p>
            <a:r>
              <a:rPr lang="ru-RU" sz="2000" dirty="0" smtClean="0">
                <a:cs typeface="Aharoni" pitchFamily="2" charset="-79"/>
              </a:rPr>
              <a:t>Расходы на питания одного воспитанника в день -142\184,96 (130%)</a:t>
            </a:r>
          </a:p>
          <a:p>
            <a:r>
              <a:rPr lang="ru-RU" sz="2000" dirty="0" smtClean="0">
                <a:cs typeface="Aharoni" pitchFamily="2" charset="-79"/>
              </a:rPr>
              <a:t>Расходы на лекарственные средства на одного воспитанника в день-3,9\4,01 (103%)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60688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Основные выводы:</a:t>
            </a:r>
            <a:endParaRPr lang="ru-RU" sz="2400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7239000" cy="5330992"/>
          </a:xfrm>
        </p:spPr>
        <p:txBody>
          <a:bodyPr>
            <a:normAutofit/>
          </a:bodyPr>
          <a:lstStyle/>
          <a:p>
            <a:r>
              <a:rPr lang="ru-RU" sz="1600" dirty="0" smtClean="0">
                <a:cs typeface="Aharoni" pitchFamily="2" charset="-79"/>
              </a:rPr>
              <a:t>Исходя из анализа   работы, необходимо отметить, что в целом поставленные задачи   учреждения и государственное задание были  выполнены </a:t>
            </a:r>
            <a:r>
              <a:rPr lang="ru-RU" sz="1600" dirty="0" smtClean="0">
                <a:ea typeface="Calibri"/>
                <a:cs typeface="Aharoni" pitchFamily="2" charset="-79"/>
              </a:rPr>
              <a:t>Профессиональный и методический уровень всех специалистов коллектива соответствует требованиям для выполнения  цели и задач, поставленных перед учреждением.  Работа ведется в соответствии с годовым планом. Коллектив осваивает инновационные технологии.  Осуществляется активная и результативная работа со спонсорами</a:t>
            </a:r>
          </a:p>
          <a:p>
            <a:r>
              <a:rPr lang="ru-RU" sz="1600" dirty="0" smtClean="0">
                <a:cs typeface="Aharoni" pitchFamily="2" charset="-79"/>
              </a:rPr>
              <a:t>В минувшем году были выявлены следующие проблемы:</a:t>
            </a:r>
          </a:p>
          <a:p>
            <a:pPr lvl="0"/>
            <a:r>
              <a:rPr lang="ru-RU" sz="1600" dirty="0" smtClean="0">
                <a:cs typeface="Aharoni" pitchFamily="2" charset="-79"/>
              </a:rPr>
              <a:t>В связи с отдаленностью места жительства родителей воспитанников  недостаточна работа по оказанию помощи семье в выходе из трудной жизненной ситуации и  коррекции детско-родительских отношений</a:t>
            </a:r>
          </a:p>
          <a:p>
            <a:pPr lvl="0"/>
            <a:r>
              <a:rPr lang="ru-RU" sz="1600" dirty="0" smtClean="0">
                <a:cs typeface="Aharoni" pitchFamily="2" charset="-79"/>
              </a:rPr>
              <a:t>Недостаточны навыки воспитателей в аналитической работе</a:t>
            </a:r>
          </a:p>
          <a:p>
            <a:endParaRPr lang="ru-RU" sz="1800" dirty="0" smtClean="0"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32696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ПРЕДЛОЖЕНИЯ:</a:t>
            </a:r>
            <a:endParaRPr lang="ru-RU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7239000" cy="525898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400" dirty="0" smtClean="0"/>
              <a:t>С учётом проблем и успехов  намечены следующие задачи на 2016  год.</a:t>
            </a:r>
          </a:p>
          <a:p>
            <a:pPr>
              <a:buNone/>
            </a:pPr>
            <a:r>
              <a:rPr lang="ru-RU" sz="1400" dirty="0" smtClean="0"/>
              <a:t>•     Знания и навыки, полученные на Совете специалистов и в ходе самообразования необходимо   закреплять и продолжать применять в разных видах деятельности, активнее используя современные  технологии, в том числе в работе с  семьей </a:t>
            </a:r>
          </a:p>
          <a:p>
            <a:pPr lvl="0">
              <a:buFont typeface="Courier New" pitchFamily="49" charset="0"/>
              <a:buChar char="o"/>
            </a:pPr>
            <a:r>
              <a:rPr lang="ru-RU" sz="1400" dirty="0" smtClean="0"/>
              <a:t>Повысить заинтересованность специалистов в инновационной деятельности, </a:t>
            </a:r>
          </a:p>
          <a:p>
            <a:pPr lvl="0">
              <a:buFont typeface="Arial" pitchFamily="34" charset="0"/>
              <a:buChar char="•"/>
            </a:pPr>
            <a:r>
              <a:rPr lang="ru-RU" sz="1400" dirty="0" smtClean="0"/>
              <a:t>Продолжить совершенствование  аналитической работы, в т.ч. в  графической форме</a:t>
            </a:r>
          </a:p>
          <a:p>
            <a:pPr lvl="0">
              <a:buFont typeface="Arial" pitchFamily="34" charset="0"/>
              <a:buChar char="•"/>
            </a:pPr>
            <a:r>
              <a:rPr lang="ru-RU" sz="1400" dirty="0" smtClean="0"/>
              <a:t>Разработать программу деятельности учреждения  на сохранение  всех сторон здоровья ребёнка и его </a:t>
            </a:r>
            <a:r>
              <a:rPr lang="ru-RU" sz="1400" dirty="0" err="1" smtClean="0"/>
              <a:t>благополучия,создавать</a:t>
            </a:r>
            <a:r>
              <a:rPr lang="ru-RU" sz="1400" dirty="0" smtClean="0"/>
              <a:t> комфортную психологическую среду;</a:t>
            </a:r>
          </a:p>
          <a:p>
            <a:r>
              <a:rPr lang="ru-RU" sz="1400" dirty="0" smtClean="0"/>
              <a:t>Рассмотреть вопрос по укреплению материально-технической </a:t>
            </a:r>
            <a:r>
              <a:rPr lang="ru-RU" sz="1400" dirty="0" err="1" smtClean="0"/>
              <a:t>базы-установка</a:t>
            </a:r>
            <a:r>
              <a:rPr lang="ru-RU" sz="1400" dirty="0" smtClean="0"/>
              <a:t> уличного спортивного оборудования и инвентаря , ремонта помещений (работа со спонсорами) </a:t>
            </a:r>
          </a:p>
          <a:p>
            <a:r>
              <a:rPr lang="ru-RU" sz="1400" dirty="0" smtClean="0"/>
              <a:t> Продолжить  работу по повышению внешнего имиджа учреждения путем распространения информации о работе в СМИ, на сайте учреждения;</a:t>
            </a:r>
          </a:p>
          <a:p>
            <a:r>
              <a:rPr lang="ru-RU" sz="1400" dirty="0" smtClean="0"/>
              <a:t>Разработка буклетов, брошюр,  информационных стендов в общедоступных местах (в ТОСЗН Рамешковского района, в администрациях сельских поселений, школах)</a:t>
            </a:r>
          </a:p>
          <a:p>
            <a:pPr lvl="0">
              <a:buFont typeface="Arial" pitchFamily="34" charset="0"/>
              <a:buChar char="•"/>
            </a:pPr>
            <a:endParaRPr lang="ru-RU" sz="1400" dirty="0" smtClean="0"/>
          </a:p>
          <a:p>
            <a:pPr>
              <a:buNone/>
            </a:pPr>
            <a:r>
              <a:rPr lang="ru-RU" sz="1400" dirty="0" smtClean="0"/>
              <a:t> </a:t>
            </a:r>
          </a:p>
          <a:p>
            <a:pPr lvl="0">
              <a:buNone/>
            </a:pPr>
            <a:r>
              <a:rPr lang="ru-RU" sz="1600" dirty="0" smtClean="0"/>
              <a:t> </a:t>
            </a:r>
          </a:p>
          <a:p>
            <a:pPr>
              <a:buNone/>
            </a:pPr>
            <a:endParaRPr lang="ru-RU" sz="16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836713"/>
            <a:ext cx="7200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  <a:cs typeface="Aharoni" pitchFamily="2" charset="-79"/>
              </a:rPr>
              <a:t>Опыт социально-реабилитационной работы представлен на сайте Центра</a:t>
            </a: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cs typeface="Aharoni" pitchFamily="2" charset="-79"/>
              </a:rPr>
              <a:t> </a:t>
            </a:r>
            <a:endParaRPr lang="ru-RU" sz="4000" dirty="0" smtClean="0">
              <a:solidFill>
                <a:schemeClr val="accent2">
                  <a:lumMod val="50000"/>
                </a:schemeClr>
              </a:solidFill>
              <a:cs typeface="Aharoni" pitchFamily="2" charset="-79"/>
            </a:endParaRPr>
          </a:p>
          <a:p>
            <a:pPr algn="ctr"/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cs typeface="Aharoni" pitchFamily="2" charset="-79"/>
              </a:rPr>
              <a:t> </a:t>
            </a:r>
            <a:endParaRPr lang="ru-RU" sz="4000" dirty="0" smtClean="0">
              <a:solidFill>
                <a:schemeClr val="accent2">
                  <a:lumMod val="50000"/>
                </a:schemeClr>
              </a:solidFill>
              <a:cs typeface="Aharoni" pitchFamily="2" charset="-79"/>
            </a:endParaRPr>
          </a:p>
          <a:p>
            <a:pPr algn="ctr"/>
            <a:r>
              <a:rPr lang="ru-RU" sz="4000" dirty="0" smtClean="0">
                <a:solidFill>
                  <a:srgbClr val="FF0000"/>
                </a:solidFill>
                <a:cs typeface="Aharoni" pitchFamily="2" charset="-79"/>
              </a:rPr>
              <a:t> </a:t>
            </a:r>
            <a:r>
              <a:rPr lang="ru-RU" sz="4000" b="1" u="sng" dirty="0" err="1" smtClean="0">
                <a:solidFill>
                  <a:srgbClr val="FF0000"/>
                </a:solidFill>
                <a:cs typeface="Aharoni" pitchFamily="2" charset="-79"/>
              </a:rPr>
              <a:t>срцн-надежда.рф</a:t>
            </a:r>
            <a:endParaRPr lang="ru-RU" sz="4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672"/>
            <a:ext cx="7239000" cy="5979064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НАУЧНО-ПРАКТИЧЕСКАЯ ТЕМА ГОДА: </a:t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«Социальная неустроенность детей и подростков, беспризорность, социальное сиротство»</a:t>
            </a: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ТЕМА СОЦИАЛЬНО-РЕАБИЛИТАЦИОННОЙ ДЕЯТЕЛЬНОСТИ:</a:t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«Эффективность социально-педагогической реабилитации несовершеннолетних в  специализированном учреждении». </a:t>
            </a:r>
            <a:endParaRPr lang="ru-RU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8640960" cy="1512168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6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16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16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16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16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16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2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соответствии с государственным заданием </a:t>
            </a:r>
            <a:br>
              <a:rPr lang="ru-RU" sz="22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2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№ 148082, перед СРЦ поставлены следующие </a:t>
            </a:r>
            <a:br>
              <a:rPr lang="ru-RU" sz="22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2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задачи на 2015 год:</a:t>
            </a:r>
            <a:r>
              <a:rPr lang="ru-RU" sz="16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16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16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</a:t>
            </a:r>
            <a:br>
              <a:rPr lang="ru-RU" sz="16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1600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00808"/>
            <a:ext cx="7239000" cy="4754928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Количество обоснованных жалоб, получателей государственных  услуг  родителей ( законных представителей ) несовершеннолетних, получающих социально-психологические  услуги, поступивших  к поставщику, оказывающему государственные услуги, и/или вышестоящий орган системы социальной защиты населения Тверской области -100%</a:t>
            </a:r>
          </a:p>
          <a:p>
            <a:r>
              <a:rPr lang="ru-RU" sz="16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Доля получателей, удовлетворенных качеством и доступностью предоставления    услуг в учреждении-100</a:t>
            </a:r>
          </a:p>
          <a:p>
            <a:r>
              <a:rPr lang="ru-RU" sz="16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Процент несовершеннолетних граждан, нуждающихся в социальной реабилитации получивших  услуги в учреждении  (%)-100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Количество койко-дней-6500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Количество потребителей, получивших государственную услугу (обслуженных учреждением), (чел.)-48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Количество стационарных мест-20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732696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Кадровый состав</a:t>
            </a:r>
            <a:endParaRPr lang="ru-RU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Укомплектованность кадрами в соответствии со штатным расписанием:</a:t>
            </a:r>
          </a:p>
          <a:p>
            <a:r>
              <a:rPr lang="ru-RU" dirty="0" smtClean="0"/>
              <a:t>На 01 января 2016 года  коллектив   Центра составляют 26 работников: административно-управленческий аппарат, воспитатели, средний медицинский работник, обслуживающий и технический персонал.</a:t>
            </a:r>
          </a:p>
          <a:p>
            <a:r>
              <a:rPr lang="ru-RU" dirty="0" smtClean="0"/>
              <a:t>   </a:t>
            </a:r>
          </a:p>
          <a:p>
            <a:endParaRPr lang="ru-RU" dirty="0"/>
          </a:p>
        </p:txBody>
      </p:sp>
      <p:pic>
        <p:nvPicPr>
          <p:cNvPr id="49154" name="Picture 2" descr="C:\Users\Администратор\Pictures\юбилей центра взросл\IMG_27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1268760"/>
            <a:ext cx="3384376" cy="2368548"/>
          </a:xfrm>
          <a:prstGeom prst="rect">
            <a:avLst/>
          </a:prstGeom>
          <a:noFill/>
        </p:spPr>
      </p:pic>
      <p:pic>
        <p:nvPicPr>
          <p:cNvPr id="49155" name="Picture 3" descr="C:\Users\Администратор\Pictures\юбилей центра взросл\IMG_27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717032"/>
            <a:ext cx="3528392" cy="26369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67544" y="1124744"/>
          <a:ext cx="7200800" cy="4912614"/>
        </p:xfrm>
        <a:graphic>
          <a:graphicData uri="http://schemas.openxmlformats.org/drawingml/2006/table">
            <a:tbl>
              <a:tblPr/>
              <a:tblGrid>
                <a:gridCol w="3312368"/>
                <a:gridCol w="3888432"/>
              </a:tblGrid>
              <a:tr h="2428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Показатели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530" marR="455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2015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530" marR="455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789">
                <a:tc>
                  <a:txBody>
                    <a:bodyPr/>
                    <a:lstStyle/>
                    <a:p>
                      <a:pPr marL="1111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Укомплектованность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111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 кадрами</a:t>
                      </a:r>
                    </a:p>
                  </a:txBody>
                  <a:tcPr marL="45530" marR="455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15 чел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530" marR="455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0764">
                <a:tc>
                  <a:txBody>
                    <a:bodyPr/>
                    <a:lstStyle/>
                    <a:p>
                      <a:pPr marL="1111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Образовательный уровень</a:t>
                      </a:r>
                    </a:p>
                  </a:txBody>
                  <a:tcPr marL="45530" marR="455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Высшее-3 ч.  или  21%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Неполное высшее-1 ч. или  7 %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/>
                          <a:ea typeface="Times New Roman"/>
                          <a:cs typeface="Times New Roman"/>
                        </a:rPr>
                        <a:t>Средн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 – спец –  11ч   или  92 %</a:t>
                      </a:r>
                    </a:p>
                  </a:txBody>
                  <a:tcPr marL="45530" marR="455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4739">
                <a:tc>
                  <a:txBody>
                    <a:bodyPr/>
                    <a:lstStyle/>
                    <a:p>
                      <a:pPr marL="1111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Квалифицированный</a:t>
                      </a:r>
                    </a:p>
                    <a:p>
                      <a:pPr marL="1111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уровень педагогов</a:t>
                      </a:r>
                    </a:p>
                  </a:txBody>
                  <a:tcPr marL="45530" marR="455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11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Высшая –  1 ч или  7 %</a:t>
                      </a:r>
                    </a:p>
                    <a:p>
                      <a:pPr marL="1111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1 категория – 9 ч   или  60  %</a:t>
                      </a:r>
                    </a:p>
                    <a:p>
                      <a:pPr marL="1111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2 категория -4 ч  или  26   %</a:t>
                      </a:r>
                    </a:p>
                    <a:p>
                      <a:pPr marL="1111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Без категории -1 ч  или 7%</a:t>
                      </a:r>
                    </a:p>
                  </a:txBody>
                  <a:tcPr marL="45530" marR="455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4739">
                <a:tc>
                  <a:txBody>
                    <a:bodyPr/>
                    <a:lstStyle/>
                    <a:p>
                      <a:pPr marL="1111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Уровень по педагогическому стажу работы</a:t>
                      </a:r>
                    </a:p>
                  </a:txBody>
                  <a:tcPr marL="45530" marR="455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До 5 лет – 0 чел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5 – 10 лет – 2 ч .или 15.4 %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10 – 20 лет –5 ч . или 38,5  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Свыше  20 лет -6 ч. или  46,1 %</a:t>
                      </a:r>
                    </a:p>
                  </a:txBody>
                  <a:tcPr marL="45530" marR="455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47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Уровень по  стажу работы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 в системе соцзащиты</a:t>
                      </a:r>
                    </a:p>
                  </a:txBody>
                  <a:tcPr marL="45530" marR="455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До 1 года-0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1-3 года 3 ч  или  20 %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3-5 лет-0 ч  или   0 %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Более 5 лет-12 ч или  80 %</a:t>
                      </a:r>
                    </a:p>
                  </a:txBody>
                  <a:tcPr marL="45530" marR="455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467544" y="-92769"/>
            <a:ext cx="748883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u="sng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2808065" y="2967335"/>
            <a:ext cx="57238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0" lang="ru-RU" sz="5400" b="1" i="0" u="sng" strike="noStrike" cap="none" spc="50" normalizeH="0" baseline="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188640"/>
            <a:ext cx="6768752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Анализ</a:t>
            </a:r>
            <a:r>
              <a:rPr lang="ru-RU" sz="16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кадрового состава специалистов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159696" cy="108012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Для эффективной организации реабилитационного процесса в СРЦ необходима  высокая профессиональная компетентность специалистов</a:t>
            </a:r>
            <a:endParaRPr lang="ru-RU" sz="2000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7211144" cy="74867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cs typeface="Aharoni" pitchFamily="2" charset="-79"/>
              </a:rPr>
              <a:t>Методическая работа – </a:t>
            </a:r>
          </a:p>
          <a:p>
            <a:pPr marL="0" indent="0" algn="ctr">
              <a:buNone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cs typeface="Aharoni" pitchFamily="2" charset="-79"/>
              </a:rPr>
              <a:t>часть целостной системы непрерывного образования </a:t>
            </a:r>
          </a:p>
          <a:p>
            <a:pPr>
              <a:buNone/>
            </a:pPr>
            <a:r>
              <a:rPr lang="ru-RU" sz="3600" dirty="0" smtClean="0"/>
              <a:t> 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95536" y="2276872"/>
            <a:ext cx="7303712" cy="4248472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70000"/>
              </a:lnSpc>
              <a:buNone/>
            </a:pPr>
            <a:r>
              <a:rPr lang="ru-RU" sz="6400" b="1" dirty="0" smtClean="0"/>
              <a:t>СОВЕТЫ СПЕЦИАЛИСТОВ: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ru-RU" sz="6400" b="1" dirty="0" smtClean="0"/>
              <a:t>Январь</a:t>
            </a:r>
            <a:r>
              <a:rPr lang="ru-RU" sz="6400" dirty="0" smtClean="0"/>
              <a:t>-Анализ работы за  прошедший год.  Планирование  работы на 2015 год. 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ru-RU" sz="6400" b="1" dirty="0" smtClean="0"/>
              <a:t>Март</a:t>
            </a:r>
            <a:r>
              <a:rPr lang="ru-RU" sz="6400" dirty="0" smtClean="0"/>
              <a:t>- «Повышение познавательной и учебной  мотивации».  Отчеты специалистов.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ru-RU" sz="6400" b="1" dirty="0" smtClean="0"/>
              <a:t>Май</a:t>
            </a:r>
            <a:r>
              <a:rPr lang="ru-RU" sz="6400" dirty="0" smtClean="0"/>
              <a:t> - Итоги  учебного года 	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ru-RU" sz="6400" b="1" dirty="0" smtClean="0"/>
              <a:t>Сентябрь</a:t>
            </a:r>
            <a:r>
              <a:rPr lang="ru-RU" sz="6400" dirty="0" smtClean="0"/>
              <a:t> - «Воспитание как процесс управления личностью». Отчеты специалистов. Анализ работы за летний период.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ru-RU" sz="6400" b="1" dirty="0" smtClean="0"/>
              <a:t> Ноябрь- </a:t>
            </a:r>
            <a:r>
              <a:rPr lang="ru-RU" sz="6400" dirty="0" smtClean="0"/>
              <a:t>Совместно со школой «Современный урок с учетом  требований ФГОС»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ru-RU" dirty="0" smtClean="0"/>
              <a:t> </a:t>
            </a:r>
          </a:p>
          <a:p>
            <a:pPr>
              <a:lnSpc>
                <a:spcPct val="170000"/>
              </a:lnSpc>
              <a:buNone/>
            </a:pPr>
            <a:endParaRPr lang="ru-RU" dirty="0" smtClean="0"/>
          </a:p>
          <a:p>
            <a:pPr>
              <a:lnSpc>
                <a:spcPct val="170000"/>
              </a:lnSpc>
              <a:buNone/>
            </a:pPr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1540</TotalTime>
  <Words>3308</Words>
  <Application>Microsoft Office PowerPoint</Application>
  <PresentationFormat>Экран (4:3)</PresentationFormat>
  <Paragraphs>466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Изящная</vt:lpstr>
      <vt:lpstr>АНАЛИЗ РАБОТЫ  ГБУ «СОЦИАЛЬНО-РЕАБИЛИТАЦИОННЫЙ ЦЕНТР ДЛЯ НЕСОВЕРШЕННОЛЕТНИХ «НАДЕЖДА»  РАМЕШКОВСКОГО РАЙОНА  за 2015 год</vt:lpstr>
      <vt:lpstr>Цель  работы учреждения на 2015 год</vt:lpstr>
      <vt:lpstr>Задачи: </vt:lpstr>
      <vt:lpstr>Задачи: </vt:lpstr>
      <vt:lpstr> </vt:lpstr>
      <vt:lpstr>   В соответствии с государственным заданием  № 148082, перед СРЦ поставлены следующие    задачи на 2015 год:   </vt:lpstr>
      <vt:lpstr>Кадровый состав</vt:lpstr>
      <vt:lpstr>Слайд 8</vt:lpstr>
      <vt:lpstr>Для эффективной организации реабилитационного процесса в СРЦ необходима  высокая профессиональная компетентность специалистов</vt:lpstr>
      <vt:lpstr>     В  2015  году в учреждении велась  работа 11 творческих лабораторий. На занятиях воспитанники проявляли интерес, активность, желание выполнять самостоятельно поделки, слушать музыку, петь. Каждый воспитатель в течение года дал по два открытых занятия</vt:lpstr>
      <vt:lpstr>Воспитательная работа</vt:lpstr>
      <vt:lpstr>Духовно-нравственное  </vt:lpstr>
      <vt:lpstr>Слайд 13</vt:lpstr>
      <vt:lpstr> Валеологическое направление</vt:lpstr>
      <vt:lpstr>Обеспечение  безопасности жизнедеятельности</vt:lpstr>
      <vt:lpstr>Гражданско-патриотическое направление</vt:lpstr>
      <vt:lpstr>Торжественное мероприятие к 70-летию великой  победы</vt:lpstr>
      <vt:lpstr>РИСУНКИ КО ДНЮ ПОБЕДЫ</vt:lpstr>
      <vt:lpstr>Интеллектуально-познавательное направление</vt:lpstr>
      <vt:lpstr>Культурно-эстетическое направление</vt:lpstr>
      <vt:lpstr>Трудовое и экологическое направления</vt:lpstr>
      <vt:lpstr>Профориентационное направление</vt:lpstr>
      <vt:lpstr>Социально-бытовое направление</vt:lpstr>
      <vt:lpstr>Социально-правовое и  профилактическое направления</vt:lpstr>
      <vt:lpstr>Социально-психологическое направление</vt:lpstr>
      <vt:lpstr>С 01 января 2015 года учреждение функционирует на основании  </vt:lpstr>
      <vt:lpstr>В соответствии с № 442-ФЗ «Об основах социального обслуживания граждан в Российской Федерации»  от 28.12.2013 г </vt:lpstr>
      <vt:lpstr>В соответствии с № 442-ФЗ «Об основах социального обслуживания граждан в Российской Федерации»  от 28.12.2013 г </vt:lpstr>
      <vt:lpstr>. </vt:lpstr>
      <vt:lpstr>Работа с семьей</vt:lpstr>
      <vt:lpstr>    Численность несовершеннолетних, помещенных в учреждение за 2013-2015 гг </vt:lpstr>
      <vt:lpstr>  Численность несовершеннолетних, прошедших социальную реабилитацию за 2013-2015 гг </vt:lpstr>
      <vt:lpstr>Численность несовершеннолетних, прошедших социальную реабилитацию в возрасте   за 2013-2015 гг</vt:lpstr>
      <vt:lpstr>Устройство детей, помещенных в учреждение  за 2013-2015 гг</vt:lpstr>
      <vt:lpstr>        основные выводы по программе: </vt:lpstr>
      <vt:lpstr>Слайд 36</vt:lpstr>
      <vt:lpstr>          Анализ медицинской деятельности</vt:lpstr>
      <vt:lpstr>Результаты диспансеризации</vt:lpstr>
      <vt:lpstr>Оздоровительные мероприятия</vt:lpstr>
      <vt:lpstr>Контрольная деятельность учреждения</vt:lpstr>
      <vt:lpstr>  Материально-техническое  и финансовое  обеспечение Бюджет учреждения</vt:lpstr>
      <vt:lpstr>Взаимодействие с общественными организациями и благотворительными фондами</vt:lpstr>
      <vt:lpstr>ОСНОВНЫЕ НАПРАВЛЕНИЯ ДЕЯТЕЛЬНОСТИ ПОПЕЧИТЕЛЬСКОГО СОВЕТА В 2015 ГОДУ</vt:lpstr>
      <vt:lpstr> Состояние материально-технической базы </vt:lpstr>
      <vt:lpstr>Средняя стоимость содержания одного воспитанника в день</vt:lpstr>
      <vt:lpstr>Основные выводы:</vt:lpstr>
      <vt:lpstr>ПРЕДЛОЖЕНИЯ:</vt:lpstr>
      <vt:lpstr>Слайд 48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Документация социального педагога СРЦ, СП</dc:title>
  <dc:creator> </dc:creator>
  <cp:lastModifiedBy>Инна</cp:lastModifiedBy>
  <cp:revision>159</cp:revision>
  <dcterms:created xsi:type="dcterms:W3CDTF">2013-11-12T06:41:51Z</dcterms:created>
  <dcterms:modified xsi:type="dcterms:W3CDTF">2016-02-12T10:42:58Z</dcterms:modified>
</cp:coreProperties>
</file>